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2" r:id="rId7"/>
    <p:sldId id="263" r:id="rId8"/>
    <p:sldId id="264" r:id="rId9"/>
    <p:sldId id="287" r:id="rId10"/>
    <p:sldId id="267" r:id="rId11"/>
    <p:sldId id="288" r:id="rId12"/>
    <p:sldId id="274" r:id="rId13"/>
    <p:sldId id="275" r:id="rId14"/>
    <p:sldId id="261" r:id="rId15"/>
    <p:sldId id="277" r:id="rId16"/>
    <p:sldId id="278" r:id="rId17"/>
    <p:sldId id="290" r:id="rId18"/>
    <p:sldId id="291" r:id="rId19"/>
    <p:sldId id="284" r:id="rId20"/>
    <p:sldId id="292" r:id="rId21"/>
    <p:sldId id="280" r:id="rId22"/>
    <p:sldId id="279" r:id="rId23"/>
    <p:sldId id="281"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3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 V RAGHAVA SUDHEER D" userId="5c7d1ff6776703fd" providerId="LiveId" clId="{2BE5084B-26F3-4CB4-A205-9BE741247CEB}"/>
    <pc:docChg chg="custSel modSld sldOrd">
      <pc:chgData name="L V RAGHAVA SUDHEER D" userId="5c7d1ff6776703fd" providerId="LiveId" clId="{2BE5084B-26F3-4CB4-A205-9BE741247CEB}" dt="2021-04-20T13:02:28.196" v="190"/>
      <pc:docMkLst>
        <pc:docMk/>
      </pc:docMkLst>
      <pc:sldChg chg="ord">
        <pc:chgData name="L V RAGHAVA SUDHEER D" userId="5c7d1ff6776703fd" providerId="LiveId" clId="{2BE5084B-26F3-4CB4-A205-9BE741247CEB}" dt="2021-04-20T13:02:28.196" v="190"/>
        <pc:sldMkLst>
          <pc:docMk/>
          <pc:sldMk cId="398093765" sldId="279"/>
        </pc:sldMkLst>
      </pc:sldChg>
      <pc:sldChg chg="addSp delSp modSp mod ord">
        <pc:chgData name="L V RAGHAVA SUDHEER D" userId="5c7d1ff6776703fd" providerId="LiveId" clId="{2BE5084B-26F3-4CB4-A205-9BE741247CEB}" dt="2021-04-20T08:45:23.618" v="188" actId="1036"/>
        <pc:sldMkLst>
          <pc:docMk/>
          <pc:sldMk cId="1368793226" sldId="292"/>
        </pc:sldMkLst>
        <pc:spChg chg="add del mod">
          <ac:chgData name="L V RAGHAVA SUDHEER D" userId="5c7d1ff6776703fd" providerId="LiveId" clId="{2BE5084B-26F3-4CB4-A205-9BE741247CEB}" dt="2021-04-20T08:05:09.274" v="35"/>
          <ac:spMkLst>
            <pc:docMk/>
            <pc:sldMk cId="1368793226" sldId="292"/>
            <ac:spMk id="8" creationId="{88BAF983-9BDC-4828-93FA-3F49B5ADDF5C}"/>
          </ac:spMkLst>
        </pc:spChg>
        <pc:spChg chg="add del mod">
          <ac:chgData name="L V RAGHAVA SUDHEER D" userId="5c7d1ff6776703fd" providerId="LiveId" clId="{2BE5084B-26F3-4CB4-A205-9BE741247CEB}" dt="2021-04-20T08:05:09.274" v="33" actId="478"/>
          <ac:spMkLst>
            <pc:docMk/>
            <pc:sldMk cId="1368793226" sldId="292"/>
            <ac:spMk id="10" creationId="{A8A4456B-60AE-4D48-B3CA-1D6A2346655D}"/>
          </ac:spMkLst>
        </pc:spChg>
        <pc:spChg chg="add mod">
          <ac:chgData name="L V RAGHAVA SUDHEER D" userId="5c7d1ff6776703fd" providerId="LiveId" clId="{2BE5084B-26F3-4CB4-A205-9BE741247CEB}" dt="2021-04-20T08:06:35.241" v="118" actId="1076"/>
          <ac:spMkLst>
            <pc:docMk/>
            <pc:sldMk cId="1368793226" sldId="292"/>
            <ac:spMk id="11" creationId="{90AB7ADC-3D8E-4A11-9F1C-F784E2E34C0E}"/>
          </ac:spMkLst>
        </pc:spChg>
        <pc:spChg chg="add mod">
          <ac:chgData name="L V RAGHAVA SUDHEER D" userId="5c7d1ff6776703fd" providerId="LiveId" clId="{2BE5084B-26F3-4CB4-A205-9BE741247CEB}" dt="2021-04-20T08:08:16.027" v="184" actId="1076"/>
          <ac:spMkLst>
            <pc:docMk/>
            <pc:sldMk cId="1368793226" sldId="292"/>
            <ac:spMk id="12" creationId="{7E73C912-A9F8-45EF-BA29-464DDE4FD531}"/>
          </ac:spMkLst>
        </pc:spChg>
        <pc:spChg chg="add mod">
          <ac:chgData name="L V RAGHAVA SUDHEER D" userId="5c7d1ff6776703fd" providerId="LiveId" clId="{2BE5084B-26F3-4CB4-A205-9BE741247CEB}" dt="2021-04-20T08:07:36.787" v="151" actId="1076"/>
          <ac:spMkLst>
            <pc:docMk/>
            <pc:sldMk cId="1368793226" sldId="292"/>
            <ac:spMk id="13" creationId="{7B35FEBA-4334-4D46-A74E-6C7FDA36AD56}"/>
          </ac:spMkLst>
        </pc:spChg>
        <pc:picChg chg="add mod">
          <ac:chgData name="L V RAGHAVA SUDHEER D" userId="5c7d1ff6776703fd" providerId="LiveId" clId="{2BE5084B-26F3-4CB4-A205-9BE741247CEB}" dt="2021-04-20T08:45:23.618" v="188" actId="1036"/>
          <ac:picMkLst>
            <pc:docMk/>
            <pc:sldMk cId="1368793226" sldId="292"/>
            <ac:picMk id="3" creationId="{3D411DD8-AA82-4C3D-9EC7-EB0B7816FD98}"/>
          </ac:picMkLst>
        </pc:picChg>
        <pc:picChg chg="add mod">
          <ac:chgData name="L V RAGHAVA SUDHEER D" userId="5c7d1ff6776703fd" providerId="LiveId" clId="{2BE5084B-26F3-4CB4-A205-9BE741247CEB}" dt="2021-04-20T08:06:46.485" v="120" actId="1076"/>
          <ac:picMkLst>
            <pc:docMk/>
            <pc:sldMk cId="1368793226" sldId="292"/>
            <ac:picMk id="5" creationId="{AA14839B-7175-4789-B513-DA5201671AEE}"/>
          </ac:picMkLst>
        </pc:picChg>
        <pc:picChg chg="add mod">
          <ac:chgData name="L V RAGHAVA SUDHEER D" userId="5c7d1ff6776703fd" providerId="LiveId" clId="{2BE5084B-26F3-4CB4-A205-9BE741247CEB}" dt="2021-04-20T08:06:51.301" v="121" actId="1076"/>
          <ac:picMkLst>
            <pc:docMk/>
            <pc:sldMk cId="1368793226" sldId="292"/>
            <ac:picMk id="7" creationId="{0C7E2FF3-283F-4AA7-96CD-F3319E5C49B8}"/>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4D7A1DB9-8A50-45AF-854D-D1DBFD3C2C2E}"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1064185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7A1DB9-8A50-45AF-854D-D1DBFD3C2C2E}"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4028182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7A1DB9-8A50-45AF-854D-D1DBFD3C2C2E}"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3370858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D94BA076-8ED6-44F6-8B92-B1DE6FC9ECEB}"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D25E83A5-F58C-4ABB-B811-EAE26323B6DD}" type="slidenum">
              <a:rPr lang="en-IN" smtClean="0"/>
              <a:t>‹#›</a:t>
            </a:fld>
            <a:endParaRPr lang="en-IN"/>
          </a:p>
        </p:txBody>
      </p:sp>
    </p:spTree>
    <p:extLst>
      <p:ext uri="{BB962C8B-B14F-4D97-AF65-F5344CB8AC3E}">
        <p14:creationId xmlns:p14="http://schemas.microsoft.com/office/powerpoint/2010/main" val="2274327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4D7A1DB9-8A50-45AF-854D-D1DBFD3C2C2E}"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20899744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D7A1DB9-8A50-45AF-854D-D1DBFD3C2C2E}" type="datetimeFigureOut">
              <a:rPr lang="en-IN" smtClean="0"/>
              <a:t>20-04-2021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2147487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4D7A1DB9-8A50-45AF-854D-D1DBFD3C2C2E}"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3779094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4D7A1DB9-8A50-45AF-854D-D1DBFD3C2C2E}" type="datetimeFigureOut">
              <a:rPr lang="en-IN" smtClean="0"/>
              <a:t>20-04-2021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1814614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4D7A1DB9-8A50-45AF-854D-D1DBFD3C2C2E}" type="datetimeFigureOut">
              <a:rPr lang="en-IN" smtClean="0"/>
              <a:t>20-04-2021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1775773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7A1DB9-8A50-45AF-854D-D1DBFD3C2C2E}" type="datetimeFigureOut">
              <a:rPr lang="en-IN" smtClean="0"/>
              <a:t>20-04-2021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2312590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7A1DB9-8A50-45AF-854D-D1DBFD3C2C2E}"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3337269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D7A1DB9-8A50-45AF-854D-D1DBFD3C2C2E}" type="datetimeFigureOut">
              <a:rPr lang="en-IN" smtClean="0"/>
              <a:t>20-04-2021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05834F6-C650-4A0E-B5F7-B3A078FF6C77}" type="slidenum">
              <a:rPr lang="en-IN" smtClean="0"/>
              <a:t>‹#›</a:t>
            </a:fld>
            <a:endParaRPr lang="en-IN"/>
          </a:p>
        </p:txBody>
      </p:sp>
    </p:spTree>
    <p:extLst>
      <p:ext uri="{BB962C8B-B14F-4D97-AF65-F5344CB8AC3E}">
        <p14:creationId xmlns:p14="http://schemas.microsoft.com/office/powerpoint/2010/main" val="19819900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7A1DB9-8A50-45AF-854D-D1DBFD3C2C2E}" type="datetimeFigureOut">
              <a:rPr lang="en-IN" smtClean="0"/>
              <a:t>20-04-2021</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5834F6-C650-4A0E-B5F7-B3A078FF6C77}" type="slidenum">
              <a:rPr lang="en-IN" smtClean="0"/>
              <a:t>‹#›</a:t>
            </a:fld>
            <a:endParaRPr lang="en-IN"/>
          </a:p>
        </p:txBody>
      </p:sp>
    </p:spTree>
    <p:extLst>
      <p:ext uri="{BB962C8B-B14F-4D97-AF65-F5344CB8AC3E}">
        <p14:creationId xmlns:p14="http://schemas.microsoft.com/office/powerpoint/2010/main" val="23543721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pdf1.alldatasheet.com/datasheet-pdf/view/531146/NXP/NTAG213.html" TargetMode="External"/><Relationship Id="rId3" Type="http://schemas.openxmlformats.org/officeDocument/2006/relationships/hyperlink" Target="https://www.arduino.cc/hardwarespecs" TargetMode="External"/><Relationship Id="rId7" Type="http://schemas.openxmlformats.org/officeDocument/2006/relationships/hyperlink" Target="http://www.nxp.com/docs/en/data-sheet/MFRC522.pdf" TargetMode="External"/><Relationship Id="rId2" Type="http://schemas.openxmlformats.org/officeDocument/2006/relationships/hyperlink" Target="https://www.arduino.cc/datasheets" TargetMode="External"/><Relationship Id="rId1" Type="http://schemas.openxmlformats.org/officeDocument/2006/relationships/slideLayout" Target="../slideLayouts/slideLayout2.xml"/><Relationship Id="rId6" Type="http://schemas.openxmlformats.org/officeDocument/2006/relationships/hyperlink" Target="http://www.futurlec.com/LED/LCD20X4.shtml" TargetMode="External"/><Relationship Id="rId11" Type="http://schemas.openxmlformats.org/officeDocument/2006/relationships/hyperlink" Target="http://www.ieeexplore.com/NFCreader" TargetMode="External"/><Relationship Id="rId5" Type="http://schemas.openxmlformats.org/officeDocument/2006/relationships/hyperlink" Target="https://arduino.cc/sofware/package" TargetMode="External"/><Relationship Id="rId10" Type="http://schemas.openxmlformats.org/officeDocument/2006/relationships/hyperlink" Target="https://www.iso.org/NFC" TargetMode="External"/><Relationship Id="rId4" Type="http://schemas.openxmlformats.org/officeDocument/2006/relationships/hyperlink" Target="https://www.augmented.life.com/an2866" TargetMode="External"/><Relationship Id="rId9" Type="http://schemas.openxmlformats.org/officeDocument/2006/relationships/hyperlink" Target="https://www.github.com/NFC"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7280" y="758952"/>
            <a:ext cx="10058400" cy="3097056"/>
          </a:xfrm>
        </p:spPr>
        <p:txBody>
          <a:bodyPr>
            <a:normAutofit/>
          </a:bodyPr>
          <a:lstStyle/>
          <a:p>
            <a:pPr algn="ctr"/>
            <a:r>
              <a:rPr lang="en-US" sz="2800" u="sng" dirty="0">
                <a:solidFill>
                  <a:srgbClr val="C00000"/>
                </a:solidFill>
                <a:latin typeface="Times New Roman" panose="02020603050405020304" pitchFamily="18" charset="0"/>
                <a:cs typeface="Times New Roman" panose="02020603050405020304" pitchFamily="18" charset="0"/>
              </a:rPr>
              <a:t>IMPLEMENTATION OF NFC ON WEARABLE OBJECTS </a:t>
            </a:r>
            <a:br>
              <a:rPr lang="en-US" sz="2800" u="sng" dirty="0">
                <a:solidFill>
                  <a:srgbClr val="C00000"/>
                </a:solidFill>
                <a:latin typeface="Times New Roman" panose="02020603050405020304" pitchFamily="18" charset="0"/>
                <a:cs typeface="Times New Roman" panose="02020603050405020304" pitchFamily="18" charset="0"/>
              </a:rPr>
            </a:br>
            <a:br>
              <a:rPr lang="en-US" sz="2800" dirty="0">
                <a:latin typeface="Times New Roman" panose="02020603050405020304" pitchFamily="18" charset="0"/>
                <a:cs typeface="Times New Roman" panose="02020603050405020304" pitchFamily="18" charset="0"/>
              </a:rPr>
            </a:b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Under the guidance of</a:t>
            </a:r>
            <a:b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br>
            <a:r>
              <a:rPr lang="en-US" sz="2000" b="1" u="sng"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Dr. B. N. Bhandari</a:t>
            </a:r>
            <a:b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br>
            <a:r>
              <a:rPr lang="en-US" sz="2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Professor of ECE Department  </a:t>
            </a:r>
            <a:br>
              <a:rPr lang="en-US" sz="40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br>
            <a:endParaRPr lang="en-IN" sz="4000" dirty="0">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097280" y="3856008"/>
            <a:ext cx="10058400" cy="1975449"/>
          </a:xfrm>
        </p:spPr>
        <p:txBody>
          <a:bodyPr>
            <a:normAutofit fontScale="77500" lnSpcReduction="20000"/>
          </a:bodyPr>
          <a:lstStyle/>
          <a:p>
            <a:pPr algn="r"/>
            <a:endParaRPr lang="en-IN" dirty="0">
              <a:solidFill>
                <a:schemeClr val="bg1">
                  <a:lumMod val="75000"/>
                </a:schemeClr>
              </a:solidFill>
            </a:endParaRPr>
          </a:p>
          <a:p>
            <a:pPr algn="r"/>
            <a:r>
              <a:rPr lang="en-IN" dirty="0">
                <a:latin typeface="Times New Roman" panose="02020603050405020304" pitchFamily="18" charset="0"/>
                <a:cs typeface="Times New Roman" panose="02020603050405020304" pitchFamily="18" charset="0"/>
              </a:rPr>
              <a:t>Submitted by: </a:t>
            </a:r>
          </a:p>
          <a:p>
            <a:pPr algn="r"/>
            <a:r>
              <a:rPr lang="en-IN" dirty="0">
                <a:latin typeface="Times New Roman" panose="02020603050405020304" pitchFamily="18" charset="0"/>
                <a:cs typeface="Times New Roman" panose="02020603050405020304" pitchFamily="18" charset="0"/>
              </a:rPr>
              <a:t>MADIRAJU ANIRUDH SAI 17011M2001</a:t>
            </a:r>
          </a:p>
          <a:p>
            <a:pPr algn="r"/>
            <a:r>
              <a:rPr lang="en-IN" dirty="0">
                <a:latin typeface="Times New Roman" panose="02020603050405020304" pitchFamily="18" charset="0"/>
                <a:cs typeface="Times New Roman" panose="02020603050405020304" pitchFamily="18" charset="0"/>
              </a:rPr>
              <a:t> SIDDAVATAM.SALMANUDDIN AHAMAD 17011M2005</a:t>
            </a:r>
          </a:p>
          <a:p>
            <a:pPr algn="r"/>
            <a:r>
              <a:rPr lang="en-IN" dirty="0">
                <a:latin typeface="Times New Roman" panose="02020603050405020304" pitchFamily="18" charset="0"/>
                <a:cs typeface="Times New Roman" panose="02020603050405020304" pitchFamily="18" charset="0"/>
              </a:rPr>
              <a:t> D.L.V.R SUDHEER 17011M2006</a:t>
            </a:r>
          </a:p>
          <a:p>
            <a:pPr algn="r"/>
            <a:r>
              <a:rPr lang="en-IN" dirty="0">
                <a:latin typeface="Times New Roman" panose="02020603050405020304" pitchFamily="18" charset="0"/>
                <a:cs typeface="Times New Roman" panose="02020603050405020304" pitchFamily="18" charset="0"/>
              </a:rPr>
              <a:t> KANDALA HEMANTH 16011M2013</a:t>
            </a:r>
          </a:p>
        </p:txBody>
      </p:sp>
    </p:spTree>
    <p:extLst>
      <p:ext uri="{BB962C8B-B14F-4D97-AF65-F5344CB8AC3E}">
        <p14:creationId xmlns:p14="http://schemas.microsoft.com/office/powerpoint/2010/main" val="34459254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a:xfrm>
            <a:off x="838200" y="690053"/>
            <a:ext cx="10515600" cy="602284"/>
          </a:xfrm>
        </p:spPr>
        <p:txBody>
          <a:bodyPr>
            <a:normAutofit/>
          </a:bodyPr>
          <a:lstStyle/>
          <a:p>
            <a:r>
              <a:rPr lang="en-US" sz="2400" u="sng" dirty="0">
                <a:solidFill>
                  <a:srgbClr val="C00000"/>
                </a:solidFill>
                <a:latin typeface="Times New Roman" panose="02020603050405020304" pitchFamily="18" charset="0"/>
                <a:cs typeface="Times New Roman" panose="02020603050405020304" pitchFamily="18" charset="0"/>
              </a:rPr>
              <a:t>RFID RC 522 NFC READER:</a:t>
            </a:r>
            <a:endParaRPr lang="en-IN" sz="2400" u="sng" dirty="0">
              <a:solidFill>
                <a:srgbClr val="C00000"/>
              </a:solidFill>
              <a:latin typeface="Times New Roman" panose="02020603050405020304" pitchFamily="18" charset="0"/>
              <a:cs typeface="Times New Roman" panose="02020603050405020304" pitchFamily="18" charset="0"/>
            </a:endParaRPr>
          </a:p>
        </p:txBody>
      </p:sp>
      <p:sp>
        <p:nvSpPr>
          <p:cNvPr id="21" name="Content Placeholder 20"/>
          <p:cNvSpPr>
            <a:spLocks noGrp="1"/>
          </p:cNvSpPr>
          <p:nvPr>
            <p:ph idx="1"/>
          </p:nvPr>
        </p:nvSpPr>
        <p:spPr>
          <a:xfrm>
            <a:off x="838200" y="1292337"/>
            <a:ext cx="10515600" cy="2081280"/>
          </a:xfrm>
        </p:spPr>
        <p:txBody>
          <a:bodyPr>
            <a:normAutofit/>
          </a:bodyPr>
          <a:lstStyle/>
          <a:p>
            <a:r>
              <a:rPr lang="en-US" sz="2400" dirty="0">
                <a:latin typeface="Times New Roman" panose="02020603050405020304" pitchFamily="18" charset="0"/>
                <a:cs typeface="Times New Roman" panose="02020603050405020304" pitchFamily="18" charset="0"/>
              </a:rPr>
              <a:t>The MFRC522 is a highly integrated reader/writer IC for contactless communication at 13.56MHz. The MFRC522 reader supports ISO/IEC 14443 A/MIFARE mode. </a:t>
            </a:r>
          </a:p>
          <a:p>
            <a:r>
              <a:rPr lang="en-US" sz="2400" dirty="0">
                <a:latin typeface="Times New Roman" panose="02020603050405020304" pitchFamily="18" charset="0"/>
                <a:cs typeface="Times New Roman" panose="02020603050405020304" pitchFamily="18" charset="0"/>
              </a:rPr>
              <a:t>The MFRC522 supports contactless communication and uses MIFARE higher transfer speeds up to 848 </a:t>
            </a:r>
            <a:r>
              <a:rPr lang="en-US" sz="2400" dirty="0" err="1">
                <a:latin typeface="Times New Roman" panose="02020603050405020304" pitchFamily="18" charset="0"/>
                <a:cs typeface="Times New Roman" panose="02020603050405020304" pitchFamily="18" charset="0"/>
              </a:rPr>
              <a:t>kBd</a:t>
            </a:r>
            <a:r>
              <a:rPr lang="en-US" sz="2400" dirty="0">
                <a:latin typeface="Times New Roman" panose="02020603050405020304" pitchFamily="18" charset="0"/>
                <a:cs typeface="Times New Roman" panose="02020603050405020304" pitchFamily="18" charset="0"/>
              </a:rPr>
              <a:t> in both directions.</a:t>
            </a:r>
          </a:p>
          <a:p>
            <a:endParaRPr lang="en-IN" sz="2400" dirty="0">
              <a:latin typeface="Times New Roman" panose="02020603050405020304" pitchFamily="18" charset="0"/>
              <a:cs typeface="Times New Roman" panose="02020603050405020304" pitchFamily="18" charset="0"/>
            </a:endParaRPr>
          </a:p>
        </p:txBody>
      </p:sp>
      <p:sp>
        <p:nvSpPr>
          <p:cNvPr id="4" name="Title 19">
            <a:extLst>
              <a:ext uri="{FF2B5EF4-FFF2-40B4-BE49-F238E27FC236}">
                <a16:creationId xmlns:a16="http://schemas.microsoft.com/office/drawing/2014/main" id="{ECBD25F9-062C-4950-A2E4-02276CD72887}"/>
              </a:ext>
            </a:extLst>
          </p:cNvPr>
          <p:cNvSpPr txBox="1">
            <a:spLocks/>
          </p:cNvSpPr>
          <p:nvPr/>
        </p:nvSpPr>
        <p:spPr>
          <a:xfrm>
            <a:off x="838200" y="3237530"/>
            <a:ext cx="10515600" cy="602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u="sng" dirty="0">
                <a:solidFill>
                  <a:srgbClr val="C00000"/>
                </a:solidFill>
                <a:latin typeface="Times New Roman" panose="02020603050405020304" pitchFamily="18" charset="0"/>
                <a:cs typeface="Times New Roman" panose="02020603050405020304" pitchFamily="18" charset="0"/>
              </a:rPr>
              <a:t>NTAG 213 :</a:t>
            </a:r>
            <a:endParaRPr lang="en-IN" sz="2400" u="sng" dirty="0">
              <a:solidFill>
                <a:srgbClr val="C00000"/>
              </a:solidFill>
              <a:latin typeface="Times New Roman" panose="02020603050405020304" pitchFamily="18" charset="0"/>
              <a:cs typeface="Times New Roman" panose="02020603050405020304" pitchFamily="18" charset="0"/>
            </a:endParaRPr>
          </a:p>
        </p:txBody>
      </p:sp>
      <p:sp>
        <p:nvSpPr>
          <p:cNvPr id="6" name="Content Placeholder 20">
            <a:extLst>
              <a:ext uri="{FF2B5EF4-FFF2-40B4-BE49-F238E27FC236}">
                <a16:creationId xmlns:a16="http://schemas.microsoft.com/office/drawing/2014/main" id="{BA8A1E44-917A-4DED-8858-0279E420C808}"/>
              </a:ext>
            </a:extLst>
          </p:cNvPr>
          <p:cNvSpPr txBox="1">
            <a:spLocks/>
          </p:cNvSpPr>
          <p:nvPr/>
        </p:nvSpPr>
        <p:spPr>
          <a:xfrm>
            <a:off x="838200" y="3429000"/>
            <a:ext cx="10515600" cy="1331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800" dirty="0">
              <a:latin typeface="Times New Roman" panose="02020603050405020304" pitchFamily="18" charset="0"/>
              <a:cs typeface="Times New Roman" panose="02020603050405020304" pitchFamily="18" charset="0"/>
            </a:endParaRPr>
          </a:p>
        </p:txBody>
      </p:sp>
      <p:sp>
        <p:nvSpPr>
          <p:cNvPr id="7" name="Content Placeholder 20">
            <a:extLst>
              <a:ext uri="{FF2B5EF4-FFF2-40B4-BE49-F238E27FC236}">
                <a16:creationId xmlns:a16="http://schemas.microsoft.com/office/drawing/2014/main" id="{D5E064A4-80B8-4726-B5AB-085D4B418575}"/>
              </a:ext>
            </a:extLst>
          </p:cNvPr>
          <p:cNvSpPr txBox="1">
            <a:spLocks/>
          </p:cNvSpPr>
          <p:nvPr/>
        </p:nvSpPr>
        <p:spPr>
          <a:xfrm>
            <a:off x="838200" y="3895197"/>
            <a:ext cx="10515600" cy="22694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Data transfer takes place when mutual induction between primary coil (</a:t>
            </a:r>
            <a:r>
              <a:rPr lang="en-US" sz="2400" dirty="0" err="1">
                <a:latin typeface="Times New Roman" panose="02020603050405020304" pitchFamily="18" charset="0"/>
                <a:cs typeface="Times New Roman" panose="02020603050405020304" pitchFamily="18" charset="0"/>
              </a:rPr>
              <a:t>nfc</a:t>
            </a:r>
            <a:r>
              <a:rPr lang="en-US" sz="2400" dirty="0">
                <a:latin typeface="Times New Roman" panose="02020603050405020304" pitchFamily="18" charset="0"/>
                <a:cs typeface="Times New Roman" panose="02020603050405020304" pitchFamily="18" charset="0"/>
              </a:rPr>
              <a:t> reader) and secondary coil (</a:t>
            </a:r>
            <a:r>
              <a:rPr lang="en-US" sz="2400" dirty="0" err="1">
                <a:latin typeface="Times New Roman" panose="02020603050405020304" pitchFamily="18" charset="0"/>
                <a:cs typeface="Times New Roman" panose="02020603050405020304" pitchFamily="18" charset="0"/>
              </a:rPr>
              <a:t>ntag</a:t>
            </a:r>
            <a:r>
              <a:rPr lang="en-US" sz="2400" dirty="0">
                <a:latin typeface="Times New Roman" panose="02020603050405020304" pitchFamily="18" charset="0"/>
                <a:cs typeface="Times New Roman" panose="02020603050405020304" pitchFamily="18" charset="0"/>
              </a:rPr>
              <a:t> 213 coil) is established.</a:t>
            </a:r>
          </a:p>
          <a:p>
            <a:r>
              <a:rPr lang="en-US" sz="2400" dirty="0">
                <a:latin typeface="Times New Roman" panose="02020603050405020304" pitchFamily="18" charset="0"/>
                <a:cs typeface="Times New Roman" panose="02020603050405020304" pitchFamily="18" charset="0"/>
              </a:rPr>
              <a:t>Data retrieval and data storage takes place through addressing mechanism.</a:t>
            </a:r>
          </a:p>
          <a:p>
            <a:r>
              <a:rPr lang="en-US" sz="2400" dirty="0">
                <a:latin typeface="Times New Roman" panose="02020603050405020304" pitchFamily="18" charset="0"/>
                <a:cs typeface="Times New Roman" panose="02020603050405020304" pitchFamily="18" charset="0"/>
              </a:rPr>
              <a:t>Total of 144 bytes of memory storage is available.</a:t>
            </a:r>
          </a:p>
          <a:p>
            <a:r>
              <a:rPr lang="en-US" sz="2400" dirty="0">
                <a:latin typeface="Times New Roman" panose="02020603050405020304" pitchFamily="18" charset="0"/>
                <a:cs typeface="Times New Roman" panose="02020603050405020304" pitchFamily="18" charset="0"/>
              </a:rPr>
              <a:t>Data transfer speed goes </a:t>
            </a:r>
            <a:r>
              <a:rPr lang="en-US" sz="2400" dirty="0" err="1">
                <a:latin typeface="Times New Roman" panose="02020603050405020304" pitchFamily="18" charset="0"/>
                <a:cs typeface="Times New Roman" panose="02020603050405020304" pitchFamily="18" charset="0"/>
              </a:rPr>
              <a:t>upto</a:t>
            </a:r>
            <a:r>
              <a:rPr lang="en-US" sz="2400" dirty="0">
                <a:latin typeface="Times New Roman" panose="02020603050405020304" pitchFamily="18" charset="0"/>
                <a:cs typeface="Times New Roman" panose="02020603050405020304" pitchFamily="18" charset="0"/>
              </a:rPr>
              <a:t> 106 kbits/s.</a:t>
            </a:r>
          </a:p>
          <a:p>
            <a:endParaRPr lang="en-IN"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173713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414E5CFE-1BFD-4B66-BA2D-77319F5339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12602" y="656990"/>
            <a:ext cx="8566794" cy="2990678"/>
          </a:xfrm>
          <a:prstGeom prst="rect">
            <a:avLst/>
          </a:prstGeom>
        </p:spPr>
      </p:pic>
      <p:sp>
        <p:nvSpPr>
          <p:cNvPr id="5" name="TextBox 4">
            <a:extLst>
              <a:ext uri="{FF2B5EF4-FFF2-40B4-BE49-F238E27FC236}">
                <a16:creationId xmlns:a16="http://schemas.microsoft.com/office/drawing/2014/main" id="{725159C2-57CA-4AE4-A754-D986AD310981}"/>
              </a:ext>
            </a:extLst>
          </p:cNvPr>
          <p:cNvSpPr txBox="1"/>
          <p:nvPr/>
        </p:nvSpPr>
        <p:spPr>
          <a:xfrm>
            <a:off x="569842" y="3647668"/>
            <a:ext cx="11052313" cy="3046988"/>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above circuit shows the effect of mutual coupling, the primary coil (circuit 1 represents coil present in NFC reader module ) and secondary coil ( circuit 2 represents coil in </a:t>
            </a:r>
            <a:r>
              <a:rPr lang="en-US" sz="2400" dirty="0" err="1">
                <a:latin typeface="Times New Roman" panose="02020603050405020304" pitchFamily="18" charset="0"/>
                <a:cs typeface="Times New Roman" panose="02020603050405020304" pitchFamily="18" charset="0"/>
              </a:rPr>
              <a:t>Ntag</a:t>
            </a:r>
            <a:r>
              <a:rPr lang="en-US" sz="2400" dirty="0">
                <a:latin typeface="Times New Roman" panose="02020603050405020304" pitchFamily="18" charset="0"/>
                <a:cs typeface="Times New Roman" panose="02020603050405020304" pitchFamily="18" charset="0"/>
              </a:rPr>
              <a:t> 213 sticker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 After coupling is established, I2 flows in circuit 2, and whenever R2 is varied, I2 is effected which in turn affects I1 and voltage across R1 varies accordingly. </a:t>
            </a:r>
          </a:p>
          <a:p>
            <a:pPr marL="342900" indent="-34290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Hence data is transmitted by varying load, so it is nick named as LOAD MODULATION. This is the technique utilized by NFC devices to transfer data without using antennas.  </a:t>
            </a:r>
            <a:endParaRPr lang="en-IN"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D428079-2CD8-40DA-934F-075E471E96CC}"/>
              </a:ext>
            </a:extLst>
          </p:cNvPr>
          <p:cNvSpPr txBox="1"/>
          <p:nvPr/>
        </p:nvSpPr>
        <p:spPr>
          <a:xfrm>
            <a:off x="848139" y="197486"/>
            <a:ext cx="7460974" cy="646331"/>
          </a:xfrm>
          <a:prstGeom prst="rect">
            <a:avLst/>
          </a:prstGeom>
          <a:noFill/>
        </p:spPr>
        <p:txBody>
          <a:bodyPr wrap="square" rtlCol="0">
            <a:spAutoFit/>
          </a:bodyPr>
          <a:lstStyle/>
          <a:p>
            <a:r>
              <a:rPr lang="en-US" sz="3600" u="sng" dirty="0">
                <a:solidFill>
                  <a:srgbClr val="C00000"/>
                </a:solidFill>
                <a:latin typeface="Times New Roman" panose="02020603050405020304" pitchFamily="18" charset="0"/>
                <a:cs typeface="Times New Roman" panose="02020603050405020304" pitchFamily="18" charset="0"/>
              </a:rPr>
              <a:t>LOAD MODULATION:</a:t>
            </a:r>
            <a:endParaRPr lang="en-IN" sz="3600" u="sng"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405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US" sz="4000" u="sng" dirty="0">
                <a:solidFill>
                  <a:srgbClr val="C00000"/>
                </a:solidFill>
                <a:latin typeface="Times New Roman" panose="02020603050405020304" pitchFamily="18" charset="0"/>
                <a:cs typeface="Times New Roman" panose="02020603050405020304" pitchFamily="18" charset="0"/>
              </a:rPr>
              <a:t>Simulation of NFC tag:</a:t>
            </a:r>
            <a:endParaRPr lang="en-IN" sz="4000" u="sng" dirty="0">
              <a:solidFill>
                <a:srgbClr val="C00000"/>
              </a:solidFill>
              <a:latin typeface="Times New Roman" panose="02020603050405020304" pitchFamily="18" charset="0"/>
              <a:cs typeface="Times New Roman" panose="02020603050405020304" pitchFamily="18" charset="0"/>
            </a:endParaRPr>
          </a:p>
        </p:txBody>
      </p:sp>
      <p:sp>
        <p:nvSpPr>
          <p:cNvPr id="6" name="Content Placeholder 5">
            <a:extLst>
              <a:ext uri="{FF2B5EF4-FFF2-40B4-BE49-F238E27FC236}">
                <a16:creationId xmlns:a16="http://schemas.microsoft.com/office/drawing/2014/main" id="{BDE715C0-4E74-4203-90CD-8C049B7AC1B1}"/>
              </a:ext>
            </a:extLst>
          </p:cNvPr>
          <p:cNvSpPr>
            <a:spLocks noGrp="1"/>
          </p:cNvSpPr>
          <p:nvPr>
            <p:ph idx="1"/>
          </p:nvPr>
        </p:nvSpPr>
        <p:spPr>
          <a:xfrm>
            <a:off x="838200" y="4927715"/>
            <a:ext cx="10515600" cy="1460464"/>
          </a:xfrm>
        </p:spPr>
        <p:txBody>
          <a:bodyPr/>
          <a:lstStyle/>
          <a:p>
            <a:pPr marL="0" indent="0">
              <a:buNone/>
            </a:pPr>
            <a:endParaRPr lang="en-US" dirty="0"/>
          </a:p>
          <a:p>
            <a:pPr marL="0" indent="0">
              <a:buNone/>
            </a:pPr>
            <a:endParaRPr lang="en-US" dirty="0"/>
          </a:p>
        </p:txBody>
      </p:sp>
      <p:pic>
        <p:nvPicPr>
          <p:cNvPr id="7" name="Picture 6" descr="Diagram, schematic&#10;&#10;Description automatically generated">
            <a:extLst>
              <a:ext uri="{FF2B5EF4-FFF2-40B4-BE49-F238E27FC236}">
                <a16:creationId xmlns:a16="http://schemas.microsoft.com/office/drawing/2014/main" id="{A29DEE68-53D6-4876-AB87-2BCC20320C7C}"/>
              </a:ext>
            </a:extLst>
          </p:cNvPr>
          <p:cNvPicPr/>
          <p:nvPr/>
        </p:nvPicPr>
        <p:blipFill>
          <a:blip r:embed="rId2">
            <a:extLst>
              <a:ext uri="{28A0092B-C50C-407E-A947-70E740481C1C}">
                <a14:useLocalDpi xmlns:a14="http://schemas.microsoft.com/office/drawing/2010/main" val="0"/>
              </a:ext>
            </a:extLst>
          </a:blip>
          <a:stretch>
            <a:fillRect/>
          </a:stretch>
        </p:blipFill>
        <p:spPr>
          <a:xfrm>
            <a:off x="838201" y="1252556"/>
            <a:ext cx="10515600" cy="3385705"/>
          </a:xfrm>
          <a:prstGeom prst="rect">
            <a:avLst/>
          </a:prstGeom>
          <a:ln>
            <a:noFill/>
          </a:ln>
          <a:effectLst>
            <a:softEdge rad="112500"/>
          </a:effectLst>
        </p:spPr>
      </p:pic>
      <p:sp>
        <p:nvSpPr>
          <p:cNvPr id="8" name="TextBox 7">
            <a:extLst>
              <a:ext uri="{FF2B5EF4-FFF2-40B4-BE49-F238E27FC236}">
                <a16:creationId xmlns:a16="http://schemas.microsoft.com/office/drawing/2014/main" id="{2979BC1E-5686-47A0-ABC4-E5F92B260799}"/>
              </a:ext>
            </a:extLst>
          </p:cNvPr>
          <p:cNvSpPr txBox="1"/>
          <p:nvPr/>
        </p:nvSpPr>
        <p:spPr>
          <a:xfrm>
            <a:off x="1033670" y="5128591"/>
            <a:ext cx="10320130"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This is the circuit used to simulate how the NFC tag and reader works, in </a:t>
            </a:r>
            <a:r>
              <a:rPr lang="en-US" sz="2400" dirty="0" err="1">
                <a:latin typeface="Times New Roman" panose="02020603050405020304" pitchFamily="18" charset="0"/>
                <a:cs typeface="Times New Roman" panose="02020603050405020304" pitchFamily="18" charset="0"/>
              </a:rPr>
              <a:t>Multism</a:t>
            </a:r>
            <a:r>
              <a:rPr lang="en-US" sz="2400" dirty="0">
                <a:latin typeface="Times New Roman" panose="02020603050405020304" pitchFamily="18" charset="0"/>
                <a:cs typeface="Times New Roman" panose="02020603050405020304" pitchFamily="18" charset="0"/>
              </a:rPr>
              <a:t> , at the primary coil we send in Alternating Current for the coupling to take place and the current is transferred to the secondary coil through Mutual Inductance.</a:t>
            </a:r>
          </a:p>
        </p:txBody>
      </p:sp>
    </p:spTree>
    <p:extLst>
      <p:ext uri="{BB962C8B-B14F-4D97-AF65-F5344CB8AC3E}">
        <p14:creationId xmlns:p14="http://schemas.microsoft.com/office/powerpoint/2010/main" val="10078976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62642"/>
            <a:ext cx="10515600" cy="5314321"/>
          </a:xfrm>
        </p:spPr>
        <p:txBody>
          <a:bodyPr>
            <a:normAutofit/>
          </a:bodyPr>
          <a:lstStyle/>
          <a:p>
            <a:r>
              <a:rPr lang="en-US" sz="2400" dirty="0">
                <a:latin typeface="Times New Roman" panose="02020603050405020304" pitchFamily="18" charset="0"/>
                <a:cs typeface="Times New Roman" panose="02020603050405020304" pitchFamily="18" charset="0"/>
              </a:rPr>
              <a:t> This AC is converted to DC using bridge rectifier which is used as power source by the chip (here chip is not used, so connection is left as it is ), then the memory is accessed by addressing and data present on that address is used to modulate resistance on the secondary coil, as the resistance changes the power induced changes hence resulting in change of current drawn from primary coil.</a:t>
            </a:r>
          </a:p>
          <a:p>
            <a:r>
              <a:rPr lang="en-US" sz="2400" dirty="0">
                <a:latin typeface="Times New Roman" panose="02020603050405020304" pitchFamily="18" charset="0"/>
                <a:cs typeface="Times New Roman" panose="02020603050405020304" pitchFamily="18" charset="0"/>
              </a:rPr>
              <a:t> Here instead of data, square wave is used to represent data. As resistance is varied according to the data , this scheme of modulation is nick named as load modulation.</a:t>
            </a:r>
          </a:p>
          <a:p>
            <a:r>
              <a:rPr lang="en-US" sz="2400" dirty="0"/>
              <a:t>Data transmission in NFC is based on load modulation and the resulting wave form will be amplitude modulated as shown in the figure below, the data is recovered through envelop detector which gives the trace of positive side of wave form.</a:t>
            </a:r>
          </a:p>
          <a:p>
            <a:r>
              <a:rPr lang="en-US" sz="2400" dirty="0"/>
              <a:t> All of the simulated wave forms are shown below, these wave forms are colored and represent the signal at the particular point in the circuit.</a:t>
            </a:r>
            <a:endParaRPr lang="en-IN" sz="2400" dirty="0">
              <a:latin typeface="Times New Roman" panose="02020603050405020304" pitchFamily="18" charset="0"/>
              <a:cs typeface="Times New Roman" panose="02020603050405020304" pitchFamily="18" charset="0"/>
            </a:endParaRPr>
          </a:p>
          <a:p>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5073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B86FAE-1672-4EA0-8345-B72606C2E5A0}"/>
              </a:ext>
            </a:extLst>
          </p:cNvPr>
          <p:cNvPicPr>
            <a:picLocks noChangeAspect="1"/>
          </p:cNvPicPr>
          <p:nvPr/>
        </p:nvPicPr>
        <p:blipFill rotWithShape="1">
          <a:blip r:embed="rId2">
            <a:extLst>
              <a:ext uri="{28A0092B-C50C-407E-A947-70E740481C1C}">
                <a14:useLocalDpi xmlns:a14="http://schemas.microsoft.com/office/drawing/2010/main" val="0"/>
              </a:ext>
            </a:extLst>
          </a:blip>
          <a:srcRect r="13492"/>
          <a:stretch/>
        </p:blipFill>
        <p:spPr>
          <a:xfrm>
            <a:off x="1724861" y="2258530"/>
            <a:ext cx="8742276" cy="904343"/>
          </a:xfrm>
          <a:prstGeom prst="rect">
            <a:avLst/>
          </a:prstGeom>
        </p:spPr>
      </p:pic>
      <p:pic>
        <p:nvPicPr>
          <p:cNvPr id="11" name="Picture 10" descr="Histogram&#10;&#10;Description automatically generated with medium confidence">
            <a:extLst>
              <a:ext uri="{FF2B5EF4-FFF2-40B4-BE49-F238E27FC236}">
                <a16:creationId xmlns:a16="http://schemas.microsoft.com/office/drawing/2014/main" id="{05D85BDA-D0B9-4036-9A25-BD96A776525E}"/>
              </a:ext>
            </a:extLst>
          </p:cNvPr>
          <p:cNvPicPr>
            <a:picLocks noChangeAspect="1"/>
          </p:cNvPicPr>
          <p:nvPr/>
        </p:nvPicPr>
        <p:blipFill rotWithShape="1">
          <a:blip r:embed="rId3">
            <a:extLst>
              <a:ext uri="{28A0092B-C50C-407E-A947-70E740481C1C}">
                <a14:useLocalDpi xmlns:a14="http://schemas.microsoft.com/office/drawing/2010/main" val="0"/>
              </a:ext>
            </a:extLst>
          </a:blip>
          <a:srcRect r="13492"/>
          <a:stretch/>
        </p:blipFill>
        <p:spPr>
          <a:xfrm>
            <a:off x="1724861" y="1201717"/>
            <a:ext cx="8742276" cy="904343"/>
          </a:xfrm>
          <a:prstGeom prst="rect">
            <a:avLst/>
          </a:prstGeom>
        </p:spPr>
      </p:pic>
      <p:pic>
        <p:nvPicPr>
          <p:cNvPr id="17" name="Picture 16" descr="Chart&#10;&#10;Description automatically generated">
            <a:extLst>
              <a:ext uri="{FF2B5EF4-FFF2-40B4-BE49-F238E27FC236}">
                <a16:creationId xmlns:a16="http://schemas.microsoft.com/office/drawing/2014/main" id="{C32844E7-F93B-4B10-AFA7-771B6EDB655D}"/>
              </a:ext>
            </a:extLst>
          </p:cNvPr>
          <p:cNvPicPr>
            <a:picLocks noChangeAspect="1"/>
          </p:cNvPicPr>
          <p:nvPr/>
        </p:nvPicPr>
        <p:blipFill rotWithShape="1">
          <a:blip r:embed="rId4">
            <a:extLst>
              <a:ext uri="{28A0092B-C50C-407E-A947-70E740481C1C}">
                <a14:useLocalDpi xmlns:a14="http://schemas.microsoft.com/office/drawing/2010/main" val="0"/>
              </a:ext>
            </a:extLst>
          </a:blip>
          <a:srcRect r="13492"/>
          <a:stretch/>
        </p:blipFill>
        <p:spPr>
          <a:xfrm>
            <a:off x="1724861" y="4206202"/>
            <a:ext cx="8742275" cy="763809"/>
          </a:xfrm>
          <a:prstGeom prst="rect">
            <a:avLst/>
          </a:prstGeom>
        </p:spPr>
      </p:pic>
      <p:pic>
        <p:nvPicPr>
          <p:cNvPr id="19" name="Picture 18" descr="Box and whisker chart&#10;&#10;Description automatically generated with medium confidence">
            <a:extLst>
              <a:ext uri="{FF2B5EF4-FFF2-40B4-BE49-F238E27FC236}">
                <a16:creationId xmlns:a16="http://schemas.microsoft.com/office/drawing/2014/main" id="{0BB707E9-144E-4502-BD65-8C0BD9A8DE68}"/>
              </a:ext>
            </a:extLst>
          </p:cNvPr>
          <p:cNvPicPr>
            <a:picLocks noChangeAspect="1"/>
          </p:cNvPicPr>
          <p:nvPr/>
        </p:nvPicPr>
        <p:blipFill rotWithShape="1">
          <a:blip r:embed="rId5">
            <a:extLst>
              <a:ext uri="{28A0092B-C50C-407E-A947-70E740481C1C}">
                <a14:useLocalDpi xmlns:a14="http://schemas.microsoft.com/office/drawing/2010/main" val="0"/>
              </a:ext>
            </a:extLst>
          </a:blip>
          <a:srcRect r="13491"/>
          <a:stretch/>
        </p:blipFill>
        <p:spPr>
          <a:xfrm>
            <a:off x="1724861" y="3295606"/>
            <a:ext cx="8742275" cy="763809"/>
          </a:xfrm>
          <a:prstGeom prst="rect">
            <a:avLst/>
          </a:prstGeom>
        </p:spPr>
      </p:pic>
      <p:pic>
        <p:nvPicPr>
          <p:cNvPr id="21" name="Picture 20" descr="Background pattern&#10;&#10;Description automatically generated">
            <a:extLst>
              <a:ext uri="{FF2B5EF4-FFF2-40B4-BE49-F238E27FC236}">
                <a16:creationId xmlns:a16="http://schemas.microsoft.com/office/drawing/2014/main" id="{D015C733-4C51-4778-82E4-07C782715E11}"/>
              </a:ext>
            </a:extLst>
          </p:cNvPr>
          <p:cNvPicPr>
            <a:picLocks noChangeAspect="1"/>
          </p:cNvPicPr>
          <p:nvPr/>
        </p:nvPicPr>
        <p:blipFill rotWithShape="1">
          <a:blip r:embed="rId6">
            <a:extLst>
              <a:ext uri="{28A0092B-C50C-407E-A947-70E740481C1C}">
                <a14:useLocalDpi xmlns:a14="http://schemas.microsoft.com/office/drawing/2010/main" val="0"/>
              </a:ext>
            </a:extLst>
          </a:blip>
          <a:srcRect r="13490"/>
          <a:stretch/>
        </p:blipFill>
        <p:spPr>
          <a:xfrm>
            <a:off x="1724861" y="157025"/>
            <a:ext cx="8742277" cy="904343"/>
          </a:xfrm>
          <a:prstGeom prst="rect">
            <a:avLst/>
          </a:prstGeom>
        </p:spPr>
      </p:pic>
      <p:sp>
        <p:nvSpPr>
          <p:cNvPr id="23" name="TextBox 22">
            <a:extLst>
              <a:ext uri="{FF2B5EF4-FFF2-40B4-BE49-F238E27FC236}">
                <a16:creationId xmlns:a16="http://schemas.microsoft.com/office/drawing/2014/main" id="{F9381823-3E4E-434C-B0BD-7AA64A8F0D5E}"/>
              </a:ext>
            </a:extLst>
          </p:cNvPr>
          <p:cNvSpPr txBox="1"/>
          <p:nvPr/>
        </p:nvSpPr>
        <p:spPr>
          <a:xfrm>
            <a:off x="172279" y="233067"/>
            <a:ext cx="1552582" cy="5755422"/>
          </a:xfrm>
          <a:prstGeom prst="rect">
            <a:avLst/>
          </a:prstGeom>
          <a:noFill/>
        </p:spPr>
        <p:txBody>
          <a:bodyPr wrap="square" rtlCol="0">
            <a:spAutoFit/>
          </a:bodyPr>
          <a:lstStyle/>
          <a:p>
            <a:endParaRPr lang="en-IN" sz="1600" b="1" dirty="0"/>
          </a:p>
          <a:p>
            <a:r>
              <a:rPr lang="en-IN" sz="1600" b="1" dirty="0"/>
              <a:t>Ac voltage</a:t>
            </a:r>
          </a:p>
          <a:p>
            <a:endParaRPr lang="en-IN" sz="1600" b="1" dirty="0"/>
          </a:p>
          <a:p>
            <a:endParaRPr lang="en-IN" sz="1600" b="1" dirty="0"/>
          </a:p>
          <a:p>
            <a:r>
              <a:rPr lang="en-IN" sz="1600" b="1" dirty="0"/>
              <a:t>Secondary coil voltage</a:t>
            </a:r>
          </a:p>
          <a:p>
            <a:endParaRPr lang="en-IN" sz="1600" b="1" dirty="0"/>
          </a:p>
          <a:p>
            <a:endParaRPr lang="en-IN" sz="1600" b="1" dirty="0"/>
          </a:p>
          <a:p>
            <a:endParaRPr lang="en-IN" sz="1600" b="1" dirty="0"/>
          </a:p>
          <a:p>
            <a:r>
              <a:rPr lang="en-IN" sz="1600" b="1" dirty="0"/>
              <a:t>Dc voltage derived</a:t>
            </a:r>
          </a:p>
          <a:p>
            <a:endParaRPr lang="en-IN" sz="1600" b="1" dirty="0"/>
          </a:p>
          <a:p>
            <a:endParaRPr lang="en-IN" sz="1600" b="1" dirty="0"/>
          </a:p>
          <a:p>
            <a:r>
              <a:rPr lang="en-IN" sz="1600" b="1" dirty="0"/>
              <a:t>Data stored in tag</a:t>
            </a:r>
          </a:p>
          <a:p>
            <a:endParaRPr lang="en-IN" sz="1600" b="1" dirty="0"/>
          </a:p>
          <a:p>
            <a:r>
              <a:rPr lang="en-IN" sz="1600" b="1" dirty="0"/>
              <a:t>Load modulation effect </a:t>
            </a:r>
          </a:p>
          <a:p>
            <a:endParaRPr lang="en-IN" sz="1600" b="1" dirty="0"/>
          </a:p>
          <a:p>
            <a:endParaRPr lang="en-IN" sz="1600" b="1" dirty="0"/>
          </a:p>
          <a:p>
            <a:r>
              <a:rPr lang="en-IN" sz="1600" b="1" dirty="0"/>
              <a:t>Envelop detector  </a:t>
            </a:r>
          </a:p>
        </p:txBody>
      </p:sp>
      <p:pic>
        <p:nvPicPr>
          <p:cNvPr id="29" name="Picture 28">
            <a:extLst>
              <a:ext uri="{FF2B5EF4-FFF2-40B4-BE49-F238E27FC236}">
                <a16:creationId xmlns:a16="http://schemas.microsoft.com/office/drawing/2014/main" id="{68F883AE-5AC8-4A4E-AA88-CC76007506B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24861" y="5116798"/>
            <a:ext cx="8742274" cy="904344"/>
          </a:xfrm>
          <a:prstGeom prst="rect">
            <a:avLst/>
          </a:prstGeom>
        </p:spPr>
      </p:pic>
      <p:sp>
        <p:nvSpPr>
          <p:cNvPr id="2" name="TextBox 1">
            <a:extLst>
              <a:ext uri="{FF2B5EF4-FFF2-40B4-BE49-F238E27FC236}">
                <a16:creationId xmlns:a16="http://schemas.microsoft.com/office/drawing/2014/main" id="{0DF54DBD-A4D5-4F35-912A-8DF6F48F98C1}"/>
              </a:ext>
            </a:extLst>
          </p:cNvPr>
          <p:cNvSpPr txBox="1"/>
          <p:nvPr/>
        </p:nvSpPr>
        <p:spPr>
          <a:xfrm>
            <a:off x="1444487" y="6400800"/>
            <a:ext cx="9022648" cy="400110"/>
          </a:xfrm>
          <a:prstGeom prst="rect">
            <a:avLst/>
          </a:prstGeom>
          <a:noFill/>
        </p:spPr>
        <p:txBody>
          <a:bodyPr wrap="square" rtlCol="0">
            <a:spAutoFit/>
          </a:bodyPr>
          <a:lstStyle/>
          <a:p>
            <a:pPr algn="ctr"/>
            <a:r>
              <a:rPr lang="en-US" sz="2000" b="1" u="sng" dirty="0">
                <a:solidFill>
                  <a:srgbClr val="C00000"/>
                </a:solidFill>
              </a:rPr>
              <a:t>WAVEFORMS OBTAINED FROM ABOVE CIRCUIT:</a:t>
            </a:r>
            <a:endParaRPr lang="en-IN" sz="2000" b="1" u="sng" dirty="0">
              <a:solidFill>
                <a:srgbClr val="C00000"/>
              </a:solidFill>
            </a:endParaRPr>
          </a:p>
        </p:txBody>
      </p:sp>
    </p:spTree>
    <p:extLst>
      <p:ext uri="{BB962C8B-B14F-4D97-AF65-F5344CB8AC3E}">
        <p14:creationId xmlns:p14="http://schemas.microsoft.com/office/powerpoint/2010/main" val="1633528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0945"/>
            <a:ext cx="10515600" cy="1325563"/>
          </a:xfrm>
        </p:spPr>
        <p:txBody>
          <a:bodyPr>
            <a:normAutofit/>
          </a:bodyPr>
          <a:lstStyle/>
          <a:p>
            <a:pPr algn="ctr"/>
            <a:r>
              <a:rPr lang="en-IN" sz="3600" u="sng" dirty="0">
                <a:solidFill>
                  <a:srgbClr val="C00000"/>
                </a:solidFill>
                <a:latin typeface="Times New Roman" panose="02020603050405020304" pitchFamily="18" charset="0"/>
                <a:cs typeface="Times New Roman" panose="02020603050405020304" pitchFamily="18" charset="0"/>
              </a:rPr>
              <a:t>FREQUENCY SELECTION:</a:t>
            </a:r>
          </a:p>
        </p:txBody>
      </p:sp>
      <p:sp>
        <p:nvSpPr>
          <p:cNvPr id="3" name="Content Placeholder 2"/>
          <p:cNvSpPr>
            <a:spLocks noGrp="1"/>
          </p:cNvSpPr>
          <p:nvPr>
            <p:ph idx="1"/>
          </p:nvPr>
        </p:nvSpPr>
        <p:spPr>
          <a:xfrm>
            <a:off x="838200" y="4279450"/>
            <a:ext cx="10515600" cy="2467605"/>
          </a:xfrm>
        </p:spPr>
        <p:txBody>
          <a:bodyPr>
            <a:normAutofit/>
          </a:bodyPr>
          <a:lstStyle/>
          <a:p>
            <a:r>
              <a:rPr lang="en-US" sz="2400" dirty="0">
                <a:latin typeface="Times New Roman" panose="02020603050405020304" pitchFamily="18" charset="0"/>
                <a:cs typeface="Times New Roman" panose="02020603050405020304" pitchFamily="18" charset="0"/>
              </a:rPr>
              <a:t>This is the circuit used to tune circuits to certain frequency which will be needed in various circuits. In NFC the optimum frequency needed is 13.56MHz. Here the Inductance and Capacitance will be calculated for the required frequency using the formula mentioned above. Depending on the availability the inductor, capacitor is selected. </a:t>
            </a:r>
            <a:endParaRPr lang="en-IN" sz="2400" dirty="0">
              <a:latin typeface="Times New Roman" panose="02020603050405020304" pitchFamily="18" charset="0"/>
              <a:cs typeface="Times New Roman" panose="02020603050405020304" pitchFamily="18" charset="0"/>
            </a:endParaRPr>
          </a:p>
        </p:txBody>
      </p:sp>
      <p:pic>
        <p:nvPicPr>
          <p:cNvPr id="5" name="Picture 4" descr="File:&lt;strong&gt;Tuned&lt;/strong&gt; &lt;strong&gt;circuit&lt;/strong&gt; animation 3.gif - Wikimedia Commons">
            <a:extLst>
              <a:ext uri="{FF2B5EF4-FFF2-40B4-BE49-F238E27FC236}">
                <a16:creationId xmlns:a16="http://schemas.microsoft.com/office/drawing/2014/main" id="{53FF030C-137F-45B7-9151-E1B87E0796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8057" y="1344747"/>
            <a:ext cx="6191293" cy="2710551"/>
          </a:xfrm>
          <a:prstGeom prst="rect">
            <a:avLst/>
          </a:prstGeom>
        </p:spPr>
      </p:pic>
      <p:pic>
        <p:nvPicPr>
          <p:cNvPr id="6" name="Picture 5">
            <a:extLst>
              <a:ext uri="{FF2B5EF4-FFF2-40B4-BE49-F238E27FC236}">
                <a16:creationId xmlns:a16="http://schemas.microsoft.com/office/drawing/2014/main" id="{B4CFA016-48A5-43DA-A7A1-84A548171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7226" y="1947430"/>
            <a:ext cx="2872684" cy="1499114"/>
          </a:xfrm>
          <a:prstGeom prst="rect">
            <a:avLst/>
          </a:prstGeom>
        </p:spPr>
      </p:pic>
    </p:spTree>
    <p:extLst>
      <p:ext uri="{BB962C8B-B14F-4D97-AF65-F5344CB8AC3E}">
        <p14:creationId xmlns:p14="http://schemas.microsoft.com/office/powerpoint/2010/main" val="276770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830100"/>
            <a:ext cx="10515600" cy="5632175"/>
          </a:xfrm>
        </p:spPr>
        <p:txBody>
          <a:bodyPr>
            <a:normAutofit/>
          </a:bodyPr>
          <a:lstStyle/>
          <a:p>
            <a:endParaRPr lang="en-US" dirty="0"/>
          </a:p>
          <a:p>
            <a:r>
              <a:rPr lang="en-US" sz="2000" dirty="0">
                <a:latin typeface="Times New Roman" panose="02020603050405020304" pitchFamily="18" charset="0"/>
                <a:cs typeface="Times New Roman" panose="02020603050405020304" pitchFamily="18" charset="0"/>
              </a:rPr>
              <a:t>The shape of the coil will not be the same in different objects.</a:t>
            </a:r>
          </a:p>
          <a:p>
            <a:r>
              <a:rPr lang="en-US" sz="2000" dirty="0">
                <a:latin typeface="Times New Roman" panose="02020603050405020304" pitchFamily="18" charset="0"/>
                <a:cs typeface="Times New Roman" panose="02020603050405020304" pitchFamily="18" charset="0"/>
              </a:rPr>
              <a:t> Inductance value changes with number of turns in coil as well as the shape of the coil, because different shapes will have different distances when measured from </a:t>
            </a:r>
            <a:r>
              <a:rPr lang="en-US" sz="2000">
                <a:latin typeface="Times New Roman" panose="02020603050405020304" pitchFamily="18" charset="0"/>
                <a:cs typeface="Times New Roman" panose="02020603050405020304" pitchFamily="18" charset="0"/>
              </a:rPr>
              <a:t>object’s center </a:t>
            </a:r>
            <a:r>
              <a:rPr lang="en-US" sz="2000" dirty="0">
                <a:latin typeface="Times New Roman" panose="02020603050405020304" pitchFamily="18" charset="0"/>
                <a:cs typeface="Times New Roman" panose="02020603050405020304" pitchFamily="18" charset="0"/>
              </a:rPr>
              <a:t>to end point on a coil.</a:t>
            </a:r>
          </a:p>
          <a:p>
            <a:r>
              <a:rPr lang="en-US" sz="2000" dirty="0">
                <a:latin typeface="Times New Roman" panose="02020603050405020304" pitchFamily="18" charset="0"/>
                <a:cs typeface="Times New Roman" panose="02020603050405020304" pitchFamily="18" charset="0"/>
              </a:rPr>
              <a:t> Because of this calculating inductor value is necessary and after calculating inductance, capacitor can be chosen by finding ‘C’ in the above formula. </a:t>
            </a:r>
          </a:p>
          <a:p>
            <a:r>
              <a:rPr lang="en-US" sz="2000" dirty="0">
                <a:latin typeface="Times New Roman" panose="02020603050405020304" pitchFamily="18" charset="0"/>
                <a:cs typeface="Times New Roman" panose="02020603050405020304" pitchFamily="18" charset="0"/>
              </a:rPr>
              <a:t>The inductances of different shapes is shown in the reference paper [3].</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Minimum voltage needed should be decided based on the chip used in NFC.</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Then from this number of turns needed in coil can be calculated based on this formula,</a:t>
            </a:r>
          </a:p>
          <a:p>
            <a:pPr marL="0" indent="0" algn="ctr">
              <a:buNone/>
            </a:pPr>
            <a:r>
              <a:rPr lang="en-IN" sz="2000" dirty="0">
                <a:latin typeface="Times New Roman" panose="02020603050405020304" pitchFamily="18" charset="0"/>
                <a:cs typeface="Times New Roman" panose="02020603050405020304" pitchFamily="18" charset="0"/>
              </a:rPr>
              <a:t>N1/N2 = V1/V2</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Find number of coils helps in finding out inductance provided by that shape of coil and number of turns.</a:t>
            </a:r>
          </a:p>
          <a:p>
            <a:pPr marL="285750" indent="-285750">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To tune to a particular frequency tank circuit principle is used, as inductance is known, capacitance can be found through this formula,</a:t>
            </a:r>
          </a:p>
          <a:p>
            <a:pPr marL="0" indent="0">
              <a:buNone/>
            </a:pPr>
            <a:endParaRPr lang="en-IN" sz="2000" dirty="0">
              <a:latin typeface="Times New Roman" panose="02020603050405020304" pitchFamily="18"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220EE9C6-0004-4688-B9AB-4A7D539C26BB}"/>
              </a:ext>
            </a:extLst>
          </p:cNvPr>
          <p:cNvSpPr txBox="1"/>
          <p:nvPr/>
        </p:nvSpPr>
        <p:spPr>
          <a:xfrm>
            <a:off x="838200" y="395725"/>
            <a:ext cx="10134600" cy="646331"/>
          </a:xfrm>
          <a:prstGeom prst="rect">
            <a:avLst/>
          </a:prstGeom>
          <a:noFill/>
        </p:spPr>
        <p:txBody>
          <a:bodyPr wrap="square" rtlCol="0">
            <a:spAutoFit/>
          </a:bodyPr>
          <a:lstStyle/>
          <a:p>
            <a:r>
              <a:rPr lang="en-US" sz="3600" u="sng" dirty="0">
                <a:solidFill>
                  <a:srgbClr val="C00000"/>
                </a:solidFill>
                <a:latin typeface="Times New Roman" panose="02020603050405020304" pitchFamily="18" charset="0"/>
                <a:cs typeface="Times New Roman" panose="02020603050405020304" pitchFamily="18" charset="0"/>
              </a:rPr>
              <a:t>NFC DESIGN IN OBJECTS:</a:t>
            </a:r>
            <a:endParaRPr lang="en-IN" sz="3600" u="sng" dirty="0">
              <a:solidFill>
                <a:srgbClr val="C00000"/>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53766A7-41EC-420B-8BA8-643DCFDD35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1697" y="5890592"/>
            <a:ext cx="2016369" cy="957508"/>
          </a:xfrm>
          <a:prstGeom prst="rect">
            <a:avLst/>
          </a:prstGeom>
        </p:spPr>
      </p:pic>
    </p:spTree>
    <p:extLst>
      <p:ext uri="{BB962C8B-B14F-4D97-AF65-F5344CB8AC3E}">
        <p14:creationId xmlns:p14="http://schemas.microsoft.com/office/powerpoint/2010/main" val="13166411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2F29EC-A2BA-451E-83C9-6C2EA1F392D1}"/>
              </a:ext>
            </a:extLst>
          </p:cNvPr>
          <p:cNvSpPr>
            <a:spLocks noGrp="1"/>
          </p:cNvSpPr>
          <p:nvPr>
            <p:ph type="title"/>
          </p:nvPr>
        </p:nvSpPr>
        <p:spPr>
          <a:xfrm>
            <a:off x="661959" y="483195"/>
            <a:ext cx="8596668" cy="783102"/>
          </a:xfrm>
        </p:spPr>
        <p:txBody>
          <a:bodyPr>
            <a:normAutofit/>
          </a:bodyPr>
          <a:lstStyle/>
          <a:p>
            <a:r>
              <a:rPr lang="en-IN" sz="3600" u="sng" dirty="0">
                <a:solidFill>
                  <a:srgbClr val="C00000"/>
                </a:solidFill>
                <a:latin typeface="Times New Roman" panose="02020603050405020304" pitchFamily="18" charset="0"/>
                <a:cs typeface="Times New Roman" panose="02020603050405020304" pitchFamily="18" charset="0"/>
              </a:rPr>
              <a:t>NFC READER DESIGN:</a:t>
            </a:r>
          </a:p>
        </p:txBody>
      </p:sp>
      <p:sp>
        <p:nvSpPr>
          <p:cNvPr id="4" name="TextBox 3">
            <a:extLst>
              <a:ext uri="{FF2B5EF4-FFF2-40B4-BE49-F238E27FC236}">
                <a16:creationId xmlns:a16="http://schemas.microsoft.com/office/drawing/2014/main" id="{A2B3F31C-79CE-4C40-BBE0-667A359BC10D}"/>
              </a:ext>
            </a:extLst>
          </p:cNvPr>
          <p:cNvSpPr txBox="1"/>
          <p:nvPr/>
        </p:nvSpPr>
        <p:spPr>
          <a:xfrm>
            <a:off x="661959" y="1402788"/>
            <a:ext cx="10893937" cy="5262979"/>
          </a:xfrm>
          <a:prstGeom prst="rect">
            <a:avLst/>
          </a:prstGeom>
          <a:noFill/>
        </p:spPr>
        <p:txBody>
          <a:bodyPr wrap="square" rtlCol="0">
            <a:spAutoFit/>
          </a:bodyPr>
          <a:lstStyle/>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Different personal information can be stored in NFC tags like </a:t>
            </a:r>
            <a:r>
              <a:rPr lang="en-IN" sz="2400" dirty="0" err="1">
                <a:latin typeface="Times New Roman" panose="02020603050405020304" pitchFamily="18" charset="0"/>
                <a:cs typeface="Times New Roman" panose="02020603050405020304" pitchFamily="18" charset="0"/>
              </a:rPr>
              <a:t>aadhar</a:t>
            </a:r>
            <a:r>
              <a:rPr lang="en-IN" sz="2400" dirty="0">
                <a:latin typeface="Times New Roman" panose="02020603050405020304" pitchFamily="18" charset="0"/>
                <a:cs typeface="Times New Roman" panose="02020603050405020304" pitchFamily="18" charset="0"/>
              </a:rPr>
              <a:t>, pan card… </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But if every time all of the data in NFC tag is transferred to reader, it is not secure and favourable.</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To avoid this, a unique identifier to each reader must be implemented such that only the data required is read and other data is dumped.</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Unique identifiers help NFC reader to be able to read particular data from NFC tags.</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In this project to show this idea, unique identifiers is replaced with switches to emulate unique identifiers.</a:t>
            </a:r>
          </a:p>
          <a:p>
            <a:pPr marL="285750" indent="-285750">
              <a:buFont typeface="Arial" panose="020B0604020202020204" pitchFamily="34" charset="0"/>
              <a:buChar char="•"/>
            </a:pPr>
            <a:endParaRPr lang="en-IN" sz="24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IN" sz="2400" dirty="0">
                <a:latin typeface="Times New Roman" panose="02020603050405020304" pitchFamily="18" charset="0"/>
                <a:cs typeface="Times New Roman" panose="02020603050405020304" pitchFamily="18" charset="0"/>
              </a:rPr>
              <a:t>As NFC tag is a passive device, less work needs to be done by it.</a:t>
            </a:r>
          </a:p>
        </p:txBody>
      </p:sp>
    </p:spTree>
    <p:extLst>
      <p:ext uri="{BB962C8B-B14F-4D97-AF65-F5344CB8AC3E}">
        <p14:creationId xmlns:p14="http://schemas.microsoft.com/office/powerpoint/2010/main" val="412018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7A1045F8-E2C3-4ED2-830A-7E6A393B9B4A}"/>
              </a:ext>
            </a:extLst>
          </p:cNvPr>
          <p:cNvSpPr/>
          <p:nvPr/>
        </p:nvSpPr>
        <p:spPr>
          <a:xfrm>
            <a:off x="1590261" y="887896"/>
            <a:ext cx="1073426" cy="5035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latin typeface="Times New Roman" panose="02020603050405020304" pitchFamily="18" charset="0"/>
                <a:cs typeface="Times New Roman" panose="02020603050405020304" pitchFamily="18" charset="0"/>
              </a:rPr>
              <a:t>start</a:t>
            </a:r>
            <a:endParaRPr lang="en-IN" dirty="0">
              <a:ln w="0"/>
              <a:solidFill>
                <a:schemeClr val="tx1"/>
              </a:solidFill>
              <a:latin typeface="Times New Roman" panose="02020603050405020304" pitchFamily="18" charset="0"/>
              <a:cs typeface="Times New Roman" panose="02020603050405020304" pitchFamily="18" charset="0"/>
            </a:endParaRPr>
          </a:p>
        </p:txBody>
      </p:sp>
      <p:sp>
        <p:nvSpPr>
          <p:cNvPr id="5" name="Rectangle: Rounded Corners 4">
            <a:extLst>
              <a:ext uri="{FF2B5EF4-FFF2-40B4-BE49-F238E27FC236}">
                <a16:creationId xmlns:a16="http://schemas.microsoft.com/office/drawing/2014/main" id="{A2113F09-95F2-41FE-8D42-4AEB0FA1D030}"/>
              </a:ext>
            </a:extLst>
          </p:cNvPr>
          <p:cNvSpPr/>
          <p:nvPr/>
        </p:nvSpPr>
        <p:spPr>
          <a:xfrm>
            <a:off x="8385323" y="735493"/>
            <a:ext cx="1073426" cy="5035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latin typeface="Times New Roman" panose="02020603050405020304" pitchFamily="18" charset="0"/>
                <a:cs typeface="Times New Roman" panose="02020603050405020304" pitchFamily="18" charset="0"/>
              </a:rPr>
              <a:t>start</a:t>
            </a:r>
            <a:endParaRPr lang="en-IN" dirty="0">
              <a:ln w="0"/>
              <a:solidFill>
                <a:schemeClr val="tx1"/>
              </a:solidFill>
              <a:latin typeface="Times New Roman" panose="02020603050405020304" pitchFamily="18" charset="0"/>
              <a:cs typeface="Times New Roman" panose="02020603050405020304" pitchFamily="18" charset="0"/>
            </a:endParaRPr>
          </a:p>
        </p:txBody>
      </p:sp>
      <p:sp>
        <p:nvSpPr>
          <p:cNvPr id="6" name="Rectangle: Rounded Corners 5">
            <a:extLst>
              <a:ext uri="{FF2B5EF4-FFF2-40B4-BE49-F238E27FC236}">
                <a16:creationId xmlns:a16="http://schemas.microsoft.com/office/drawing/2014/main" id="{773CBAF4-C883-4730-B60F-30E424100A20}"/>
              </a:ext>
            </a:extLst>
          </p:cNvPr>
          <p:cNvSpPr/>
          <p:nvPr/>
        </p:nvSpPr>
        <p:spPr>
          <a:xfrm>
            <a:off x="3579743" y="5070688"/>
            <a:ext cx="1073426" cy="5035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latin typeface="Times New Roman" panose="02020603050405020304" pitchFamily="18" charset="0"/>
                <a:cs typeface="Times New Roman" panose="02020603050405020304" pitchFamily="18" charset="0"/>
              </a:rPr>
              <a:t>end</a:t>
            </a:r>
            <a:endParaRPr lang="en-IN" dirty="0">
              <a:ln w="0"/>
              <a:solidFill>
                <a:schemeClr val="tx1"/>
              </a:solidFill>
              <a:latin typeface="Times New Roman" panose="02020603050405020304" pitchFamily="18" charset="0"/>
              <a:cs typeface="Times New Roman" panose="02020603050405020304" pitchFamily="18" charset="0"/>
            </a:endParaRPr>
          </a:p>
        </p:txBody>
      </p:sp>
      <p:sp>
        <p:nvSpPr>
          <p:cNvPr id="7" name="Rectangle: Rounded Corners 6">
            <a:extLst>
              <a:ext uri="{FF2B5EF4-FFF2-40B4-BE49-F238E27FC236}">
                <a16:creationId xmlns:a16="http://schemas.microsoft.com/office/drawing/2014/main" id="{0BCE5BFE-0D52-4911-A60D-5D45B6E6D3A8}"/>
              </a:ext>
            </a:extLst>
          </p:cNvPr>
          <p:cNvSpPr/>
          <p:nvPr/>
        </p:nvSpPr>
        <p:spPr>
          <a:xfrm>
            <a:off x="10760795" y="3084445"/>
            <a:ext cx="1073426" cy="503582"/>
          </a:xfrm>
          <a:prstGeom prst="round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n w="0"/>
                <a:solidFill>
                  <a:schemeClr val="tx1"/>
                </a:solidFill>
                <a:latin typeface="Times New Roman" panose="02020603050405020304" pitchFamily="18" charset="0"/>
                <a:cs typeface="Times New Roman" panose="02020603050405020304" pitchFamily="18" charset="0"/>
              </a:rPr>
              <a:t>end</a:t>
            </a:r>
            <a:endParaRPr lang="en-IN" dirty="0">
              <a:ln w="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75F7FF5-3E28-489B-93D2-600D2B5AC11A}"/>
              </a:ext>
            </a:extLst>
          </p:cNvPr>
          <p:cNvSpPr txBox="1"/>
          <p:nvPr/>
        </p:nvSpPr>
        <p:spPr>
          <a:xfrm>
            <a:off x="808382" y="159024"/>
            <a:ext cx="3299791" cy="410817"/>
          </a:xfrm>
          <a:prstGeom prst="rect">
            <a:avLst/>
          </a:prstGeom>
          <a:noFill/>
        </p:spPr>
        <p:txBody>
          <a:bodyPr wrap="square" rtlCol="0">
            <a:spAutoFit/>
          </a:bodyPr>
          <a:lstStyle/>
          <a:p>
            <a:r>
              <a:rPr lang="en-US" sz="2000" u="sng" dirty="0">
                <a:solidFill>
                  <a:srgbClr val="C00000"/>
                </a:solidFill>
                <a:latin typeface="Times New Roman" panose="02020603050405020304" pitchFamily="18" charset="0"/>
                <a:cs typeface="Times New Roman" panose="02020603050405020304" pitchFamily="18" charset="0"/>
              </a:rPr>
              <a:t>Write algorithm:</a:t>
            </a:r>
            <a:endParaRPr lang="en-IN" sz="2000" u="sng" dirty="0">
              <a:solidFill>
                <a:srgbClr val="C00000"/>
              </a:solidFill>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0C002E0C-1BF2-4DF6-8883-E12F1E0C8317}"/>
              </a:ext>
            </a:extLst>
          </p:cNvPr>
          <p:cNvSpPr txBox="1"/>
          <p:nvPr/>
        </p:nvSpPr>
        <p:spPr>
          <a:xfrm>
            <a:off x="8607296" y="159023"/>
            <a:ext cx="3299791" cy="410817"/>
          </a:xfrm>
          <a:prstGeom prst="rect">
            <a:avLst/>
          </a:prstGeom>
          <a:noFill/>
        </p:spPr>
        <p:txBody>
          <a:bodyPr wrap="square" rtlCol="0">
            <a:spAutoFit/>
          </a:bodyPr>
          <a:lstStyle/>
          <a:p>
            <a:r>
              <a:rPr lang="en-US" sz="2000" u="sng" dirty="0">
                <a:solidFill>
                  <a:srgbClr val="C00000"/>
                </a:solidFill>
                <a:latin typeface="Times New Roman" panose="02020603050405020304" pitchFamily="18" charset="0"/>
                <a:cs typeface="Times New Roman" panose="02020603050405020304" pitchFamily="18" charset="0"/>
              </a:rPr>
              <a:t>Read algorithm:</a:t>
            </a:r>
            <a:endParaRPr lang="en-IN" sz="2000" u="sng" dirty="0">
              <a:solidFill>
                <a:srgbClr val="C00000"/>
              </a:solidFill>
              <a:latin typeface="Times New Roman" panose="02020603050405020304" pitchFamily="18" charset="0"/>
              <a:cs typeface="Times New Roman" panose="02020603050405020304" pitchFamily="18" charset="0"/>
            </a:endParaRPr>
          </a:p>
        </p:txBody>
      </p:sp>
      <p:sp>
        <p:nvSpPr>
          <p:cNvPr id="10" name="Rectangle 9">
            <a:extLst>
              <a:ext uri="{FF2B5EF4-FFF2-40B4-BE49-F238E27FC236}">
                <a16:creationId xmlns:a16="http://schemas.microsoft.com/office/drawing/2014/main" id="{610BD3B8-6059-4D7B-AF7C-11B06EE75F39}"/>
              </a:ext>
            </a:extLst>
          </p:cNvPr>
          <p:cNvSpPr/>
          <p:nvPr/>
        </p:nvSpPr>
        <p:spPr>
          <a:xfrm>
            <a:off x="1590261" y="3521765"/>
            <a:ext cx="1073426" cy="5035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Address = 0x06 </a:t>
            </a:r>
            <a:endParaRPr lang="en-IN" dirty="0">
              <a:latin typeface="Times New Roman" panose="02020603050405020304" pitchFamily="18" charset="0"/>
              <a:cs typeface="Times New Roman" panose="02020603050405020304" pitchFamily="18" charset="0"/>
            </a:endParaRPr>
          </a:p>
        </p:txBody>
      </p:sp>
      <p:sp>
        <p:nvSpPr>
          <p:cNvPr id="12" name="Rectangle 11">
            <a:extLst>
              <a:ext uri="{FF2B5EF4-FFF2-40B4-BE49-F238E27FC236}">
                <a16:creationId xmlns:a16="http://schemas.microsoft.com/office/drawing/2014/main" id="{5B9CD9BD-4DFA-4E94-A90C-2FF981F2C56F}"/>
              </a:ext>
            </a:extLst>
          </p:cNvPr>
          <p:cNvSpPr/>
          <p:nvPr/>
        </p:nvSpPr>
        <p:spPr>
          <a:xfrm>
            <a:off x="1590260" y="4285496"/>
            <a:ext cx="1073426" cy="52504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Write data at </a:t>
            </a:r>
            <a:r>
              <a:rPr lang="en-US" sz="1600" dirty="0" err="1">
                <a:latin typeface="Times New Roman" panose="02020603050405020304" pitchFamily="18" charset="0"/>
                <a:cs typeface="Times New Roman" panose="02020603050405020304" pitchFamily="18" charset="0"/>
              </a:rPr>
              <a:t>adr</a:t>
            </a:r>
            <a:r>
              <a:rPr lang="en-US" sz="1600" dirty="0">
                <a:latin typeface="Times New Roman" panose="02020603050405020304" pitchFamily="18" charset="0"/>
                <a:cs typeface="Times New Roman" panose="02020603050405020304" pitchFamily="18" charset="0"/>
              </a:rPr>
              <a:t> </a:t>
            </a:r>
            <a:endParaRPr lang="en-IN" sz="1600" dirty="0">
              <a:latin typeface="Times New Roman" panose="02020603050405020304" pitchFamily="18" charset="0"/>
              <a:cs typeface="Times New Roman" panose="02020603050405020304" pitchFamily="18" charset="0"/>
            </a:endParaRPr>
          </a:p>
        </p:txBody>
      </p:sp>
      <p:sp>
        <p:nvSpPr>
          <p:cNvPr id="13" name="Rectangle 12">
            <a:extLst>
              <a:ext uri="{FF2B5EF4-FFF2-40B4-BE49-F238E27FC236}">
                <a16:creationId xmlns:a16="http://schemas.microsoft.com/office/drawing/2014/main" id="{DDA64C3F-55F7-4275-B19E-989F7D2D9483}"/>
              </a:ext>
            </a:extLst>
          </p:cNvPr>
          <p:cNvSpPr/>
          <p:nvPr/>
        </p:nvSpPr>
        <p:spPr>
          <a:xfrm>
            <a:off x="1590261" y="1648240"/>
            <a:ext cx="1073426" cy="5035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Initialize SPI</a:t>
            </a:r>
            <a:endParaRPr lang="en-IN" dirty="0">
              <a:latin typeface="Times New Roman" panose="02020603050405020304" pitchFamily="18" charset="0"/>
              <a:cs typeface="Times New Roman" panose="02020603050405020304" pitchFamily="18" charset="0"/>
            </a:endParaRPr>
          </a:p>
        </p:txBody>
      </p:sp>
      <p:sp>
        <p:nvSpPr>
          <p:cNvPr id="15" name="Rectangle 14">
            <a:extLst>
              <a:ext uri="{FF2B5EF4-FFF2-40B4-BE49-F238E27FC236}">
                <a16:creationId xmlns:a16="http://schemas.microsoft.com/office/drawing/2014/main" id="{E8190C30-3066-432F-899C-F69CF8A48D5C}"/>
              </a:ext>
            </a:extLst>
          </p:cNvPr>
          <p:cNvSpPr/>
          <p:nvPr/>
        </p:nvSpPr>
        <p:spPr>
          <a:xfrm>
            <a:off x="1530624" y="5070688"/>
            <a:ext cx="1192697" cy="5035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Increment </a:t>
            </a:r>
            <a:r>
              <a:rPr lang="en-US" dirty="0" err="1">
                <a:latin typeface="Times New Roman" panose="02020603050405020304" pitchFamily="18" charset="0"/>
                <a:cs typeface="Times New Roman" panose="02020603050405020304" pitchFamily="18" charset="0"/>
              </a:rPr>
              <a:t>adr</a:t>
            </a:r>
            <a:r>
              <a:rPr lang="en-US" dirty="0">
                <a:latin typeface="Times New Roman" panose="02020603050405020304" pitchFamily="18" charset="0"/>
                <a:cs typeface="Times New Roman" panose="02020603050405020304" pitchFamily="18" charset="0"/>
              </a:rPr>
              <a:t> by 4</a:t>
            </a:r>
            <a:endParaRPr lang="en-IN" dirty="0">
              <a:latin typeface="Times New Roman" panose="02020603050405020304" pitchFamily="18" charset="0"/>
              <a:cs typeface="Times New Roman" panose="02020603050405020304" pitchFamily="18" charset="0"/>
            </a:endParaRPr>
          </a:p>
        </p:txBody>
      </p:sp>
      <p:sp>
        <p:nvSpPr>
          <p:cNvPr id="16" name="Flowchart: Decision 15">
            <a:extLst>
              <a:ext uri="{FF2B5EF4-FFF2-40B4-BE49-F238E27FC236}">
                <a16:creationId xmlns:a16="http://schemas.microsoft.com/office/drawing/2014/main" id="{7BD7A24A-8A47-4C78-BE5C-51D4CF5B8FAB}"/>
              </a:ext>
            </a:extLst>
          </p:cNvPr>
          <p:cNvSpPr/>
          <p:nvPr/>
        </p:nvSpPr>
        <p:spPr>
          <a:xfrm>
            <a:off x="1142995" y="2408584"/>
            <a:ext cx="1967958" cy="927652"/>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Tag present?</a:t>
            </a:r>
            <a:endParaRPr lang="en-IN" dirty="0"/>
          </a:p>
        </p:txBody>
      </p:sp>
      <p:cxnSp>
        <p:nvCxnSpPr>
          <p:cNvPr id="19" name="Straight Arrow Connector 18">
            <a:extLst>
              <a:ext uri="{FF2B5EF4-FFF2-40B4-BE49-F238E27FC236}">
                <a16:creationId xmlns:a16="http://schemas.microsoft.com/office/drawing/2014/main" id="{8612C834-59B7-4C6A-B3A1-0C873DFEBD75}"/>
              </a:ext>
            </a:extLst>
          </p:cNvPr>
          <p:cNvCxnSpPr>
            <a:stCxn id="4" idx="2"/>
            <a:endCxn id="13" idx="0"/>
          </p:cNvCxnSpPr>
          <p:nvPr/>
        </p:nvCxnSpPr>
        <p:spPr>
          <a:xfrm>
            <a:off x="2126974" y="1391478"/>
            <a:ext cx="0" cy="256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397EE7F-04F6-42D3-ADE7-8F2013567D4E}"/>
              </a:ext>
            </a:extLst>
          </p:cNvPr>
          <p:cNvCxnSpPr>
            <a:stCxn id="13" idx="2"/>
            <a:endCxn id="16" idx="0"/>
          </p:cNvCxnSpPr>
          <p:nvPr/>
        </p:nvCxnSpPr>
        <p:spPr>
          <a:xfrm>
            <a:off x="2126974" y="2151822"/>
            <a:ext cx="0" cy="2567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AF6761F-B798-4CF6-B287-0914CE5938B4}"/>
              </a:ext>
            </a:extLst>
          </p:cNvPr>
          <p:cNvCxnSpPr>
            <a:cxnSpLocks/>
            <a:stCxn id="16" idx="2"/>
            <a:endCxn id="10" idx="0"/>
          </p:cNvCxnSpPr>
          <p:nvPr/>
        </p:nvCxnSpPr>
        <p:spPr>
          <a:xfrm>
            <a:off x="2126974" y="3336236"/>
            <a:ext cx="0" cy="185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3F0F7C1C-BA7C-41E1-AD3E-38D7762BD36F}"/>
              </a:ext>
            </a:extLst>
          </p:cNvPr>
          <p:cNvSpPr txBox="1"/>
          <p:nvPr/>
        </p:nvSpPr>
        <p:spPr>
          <a:xfrm>
            <a:off x="3110951" y="5984223"/>
            <a:ext cx="1712845" cy="369332"/>
          </a:xfrm>
          <a:prstGeom prst="rect">
            <a:avLst/>
          </a:prstGeom>
          <a:noFill/>
        </p:spPr>
        <p:txBody>
          <a:bodyPr wrap="square" rtlCol="0">
            <a:spAutoFit/>
          </a:bodyPr>
          <a:lstStyle/>
          <a:p>
            <a:r>
              <a:rPr lang="en-US" dirty="0"/>
              <a:t>yes</a:t>
            </a:r>
            <a:endParaRPr lang="en-IN" dirty="0"/>
          </a:p>
        </p:txBody>
      </p:sp>
      <p:cxnSp>
        <p:nvCxnSpPr>
          <p:cNvPr id="51" name="Connector: Elbow 50">
            <a:extLst>
              <a:ext uri="{FF2B5EF4-FFF2-40B4-BE49-F238E27FC236}">
                <a16:creationId xmlns:a16="http://schemas.microsoft.com/office/drawing/2014/main" id="{28A0AE08-1DA0-4D40-9879-74017BC0304A}"/>
              </a:ext>
            </a:extLst>
          </p:cNvPr>
          <p:cNvCxnSpPr>
            <a:stCxn id="16" idx="1"/>
          </p:cNvCxnSpPr>
          <p:nvPr/>
        </p:nvCxnSpPr>
        <p:spPr>
          <a:xfrm rot="10800000" flipH="1">
            <a:off x="1142994" y="2280204"/>
            <a:ext cx="983979" cy="592207"/>
          </a:xfrm>
          <a:prstGeom prst="bentConnector3">
            <a:avLst>
              <a:gd name="adj1" fmla="val -23232"/>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2579B12-8B1F-4960-BA5B-701799674D97}"/>
              </a:ext>
            </a:extLst>
          </p:cNvPr>
          <p:cNvSpPr txBox="1"/>
          <p:nvPr/>
        </p:nvSpPr>
        <p:spPr>
          <a:xfrm>
            <a:off x="930965" y="2529925"/>
            <a:ext cx="622852" cy="369332"/>
          </a:xfrm>
          <a:prstGeom prst="rect">
            <a:avLst/>
          </a:prstGeom>
          <a:noFill/>
        </p:spPr>
        <p:txBody>
          <a:bodyPr wrap="square" rtlCol="0">
            <a:spAutoFit/>
          </a:bodyPr>
          <a:lstStyle/>
          <a:p>
            <a:r>
              <a:rPr lang="en-US" dirty="0"/>
              <a:t>no</a:t>
            </a:r>
            <a:endParaRPr lang="en-IN" dirty="0"/>
          </a:p>
        </p:txBody>
      </p:sp>
      <p:cxnSp>
        <p:nvCxnSpPr>
          <p:cNvPr id="54" name="Straight Arrow Connector 53">
            <a:extLst>
              <a:ext uri="{FF2B5EF4-FFF2-40B4-BE49-F238E27FC236}">
                <a16:creationId xmlns:a16="http://schemas.microsoft.com/office/drawing/2014/main" id="{C0F002CB-2BEA-45A5-8094-CF2026C803DE}"/>
              </a:ext>
            </a:extLst>
          </p:cNvPr>
          <p:cNvCxnSpPr>
            <a:cxnSpLocks/>
          </p:cNvCxnSpPr>
          <p:nvPr/>
        </p:nvCxnSpPr>
        <p:spPr>
          <a:xfrm flipH="1">
            <a:off x="2156791" y="4025347"/>
            <a:ext cx="1" cy="238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Flowchart: Decision 55">
            <a:extLst>
              <a:ext uri="{FF2B5EF4-FFF2-40B4-BE49-F238E27FC236}">
                <a16:creationId xmlns:a16="http://schemas.microsoft.com/office/drawing/2014/main" id="{A48A631D-42C2-4232-9D74-20185B1D4C25}"/>
              </a:ext>
            </a:extLst>
          </p:cNvPr>
          <p:cNvSpPr/>
          <p:nvPr/>
        </p:nvSpPr>
        <p:spPr>
          <a:xfrm>
            <a:off x="1142993" y="5834419"/>
            <a:ext cx="1967958" cy="927652"/>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Var &gt; 0x13</a:t>
            </a:r>
            <a:endParaRPr lang="en-IN" dirty="0"/>
          </a:p>
        </p:txBody>
      </p:sp>
      <p:cxnSp>
        <p:nvCxnSpPr>
          <p:cNvPr id="63" name="Straight Arrow Connector 62">
            <a:extLst>
              <a:ext uri="{FF2B5EF4-FFF2-40B4-BE49-F238E27FC236}">
                <a16:creationId xmlns:a16="http://schemas.microsoft.com/office/drawing/2014/main" id="{45D57D7A-42FB-467C-A8C5-D1829FA01D20}"/>
              </a:ext>
            </a:extLst>
          </p:cNvPr>
          <p:cNvCxnSpPr>
            <a:cxnSpLocks/>
            <a:stCxn id="12" idx="2"/>
            <a:endCxn id="15" idx="0"/>
          </p:cNvCxnSpPr>
          <p:nvPr/>
        </p:nvCxnSpPr>
        <p:spPr>
          <a:xfrm>
            <a:off x="2126973" y="4810539"/>
            <a:ext cx="0" cy="260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7012EBFD-FDC3-4B78-9B36-31A743395096}"/>
              </a:ext>
            </a:extLst>
          </p:cNvPr>
          <p:cNvCxnSpPr>
            <a:cxnSpLocks/>
            <a:stCxn id="15" idx="2"/>
            <a:endCxn id="56" idx="0"/>
          </p:cNvCxnSpPr>
          <p:nvPr/>
        </p:nvCxnSpPr>
        <p:spPr>
          <a:xfrm flipH="1">
            <a:off x="2126972" y="5574270"/>
            <a:ext cx="1" cy="260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Connector: Elbow 68">
            <a:extLst>
              <a:ext uri="{FF2B5EF4-FFF2-40B4-BE49-F238E27FC236}">
                <a16:creationId xmlns:a16="http://schemas.microsoft.com/office/drawing/2014/main" id="{3AAAFC75-B354-411C-A80B-0BF95D843DBD}"/>
              </a:ext>
            </a:extLst>
          </p:cNvPr>
          <p:cNvCxnSpPr>
            <a:stCxn id="56" idx="1"/>
            <a:endCxn id="12" idx="1"/>
          </p:cNvCxnSpPr>
          <p:nvPr/>
        </p:nvCxnSpPr>
        <p:spPr>
          <a:xfrm rot="10800000" flipH="1">
            <a:off x="1142992" y="4548019"/>
            <a:ext cx="447267" cy="1750227"/>
          </a:xfrm>
          <a:prstGeom prst="bentConnector3">
            <a:avLst>
              <a:gd name="adj1" fmla="val -51110"/>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17F49A23-4345-4907-9272-AE708821978B}"/>
              </a:ext>
            </a:extLst>
          </p:cNvPr>
          <p:cNvSpPr txBox="1"/>
          <p:nvPr/>
        </p:nvSpPr>
        <p:spPr>
          <a:xfrm>
            <a:off x="881258" y="5928913"/>
            <a:ext cx="447268" cy="369332"/>
          </a:xfrm>
          <a:prstGeom prst="rect">
            <a:avLst/>
          </a:prstGeom>
          <a:noFill/>
        </p:spPr>
        <p:txBody>
          <a:bodyPr wrap="square" rtlCol="0">
            <a:spAutoFit/>
          </a:bodyPr>
          <a:lstStyle/>
          <a:p>
            <a:r>
              <a:rPr lang="en-US" dirty="0"/>
              <a:t>no</a:t>
            </a:r>
            <a:endParaRPr lang="en-IN" dirty="0"/>
          </a:p>
        </p:txBody>
      </p:sp>
      <p:sp>
        <p:nvSpPr>
          <p:cNvPr id="71" name="Rectangle 70">
            <a:extLst>
              <a:ext uri="{FF2B5EF4-FFF2-40B4-BE49-F238E27FC236}">
                <a16:creationId xmlns:a16="http://schemas.microsoft.com/office/drawing/2014/main" id="{676E37B9-83A5-4EAA-8727-23476354905F}"/>
              </a:ext>
            </a:extLst>
          </p:cNvPr>
          <p:cNvSpPr/>
          <p:nvPr/>
        </p:nvSpPr>
        <p:spPr>
          <a:xfrm>
            <a:off x="3579743" y="6035723"/>
            <a:ext cx="1073426" cy="525043"/>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latin typeface="Times New Roman" panose="02020603050405020304" pitchFamily="18" charset="0"/>
                <a:cs typeface="Times New Roman" panose="02020603050405020304" pitchFamily="18" charset="0"/>
              </a:rPr>
              <a:t>Display success </a:t>
            </a:r>
            <a:endParaRPr lang="en-IN" sz="1600" dirty="0">
              <a:latin typeface="Times New Roman" panose="02020603050405020304" pitchFamily="18" charset="0"/>
              <a:cs typeface="Times New Roman" panose="02020603050405020304" pitchFamily="18" charset="0"/>
            </a:endParaRPr>
          </a:p>
        </p:txBody>
      </p:sp>
      <p:cxnSp>
        <p:nvCxnSpPr>
          <p:cNvPr id="73" name="Straight Arrow Connector 72">
            <a:extLst>
              <a:ext uri="{FF2B5EF4-FFF2-40B4-BE49-F238E27FC236}">
                <a16:creationId xmlns:a16="http://schemas.microsoft.com/office/drawing/2014/main" id="{4F2F7526-6E71-44F5-B76E-237BC3126DBD}"/>
              </a:ext>
            </a:extLst>
          </p:cNvPr>
          <p:cNvCxnSpPr>
            <a:cxnSpLocks/>
            <a:stCxn id="56" idx="3"/>
            <a:endCxn id="71" idx="1"/>
          </p:cNvCxnSpPr>
          <p:nvPr/>
        </p:nvCxnSpPr>
        <p:spPr>
          <a:xfrm>
            <a:off x="3110951" y="6298245"/>
            <a:ext cx="46879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4106DE7-7004-4B14-B0BA-77E37C9D02E3}"/>
              </a:ext>
            </a:extLst>
          </p:cNvPr>
          <p:cNvCxnSpPr>
            <a:stCxn id="71" idx="0"/>
            <a:endCxn id="6" idx="2"/>
          </p:cNvCxnSpPr>
          <p:nvPr/>
        </p:nvCxnSpPr>
        <p:spPr>
          <a:xfrm flipV="1">
            <a:off x="4116456" y="5574270"/>
            <a:ext cx="0" cy="4614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C5E9B0D9-3933-45C6-AD22-1C669A36B4F9}"/>
              </a:ext>
            </a:extLst>
          </p:cNvPr>
          <p:cNvSpPr txBox="1"/>
          <p:nvPr/>
        </p:nvSpPr>
        <p:spPr>
          <a:xfrm>
            <a:off x="2254528" y="3168928"/>
            <a:ext cx="1712845" cy="369332"/>
          </a:xfrm>
          <a:prstGeom prst="rect">
            <a:avLst/>
          </a:prstGeom>
          <a:noFill/>
        </p:spPr>
        <p:txBody>
          <a:bodyPr wrap="square" rtlCol="0">
            <a:spAutoFit/>
          </a:bodyPr>
          <a:lstStyle/>
          <a:p>
            <a:r>
              <a:rPr lang="en-US" dirty="0"/>
              <a:t>yes</a:t>
            </a:r>
            <a:endParaRPr lang="en-IN" dirty="0"/>
          </a:p>
        </p:txBody>
      </p:sp>
      <p:sp>
        <p:nvSpPr>
          <p:cNvPr id="79" name="Rectangle 78">
            <a:extLst>
              <a:ext uri="{FF2B5EF4-FFF2-40B4-BE49-F238E27FC236}">
                <a16:creationId xmlns:a16="http://schemas.microsoft.com/office/drawing/2014/main" id="{EFD28228-9992-447F-996F-3099FE46F2FF}"/>
              </a:ext>
            </a:extLst>
          </p:cNvPr>
          <p:cNvSpPr/>
          <p:nvPr/>
        </p:nvSpPr>
        <p:spPr>
          <a:xfrm>
            <a:off x="8385323" y="1417981"/>
            <a:ext cx="1073426" cy="5035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Initialize SPI</a:t>
            </a:r>
            <a:endParaRPr lang="en-IN" dirty="0">
              <a:latin typeface="Times New Roman" panose="02020603050405020304" pitchFamily="18" charset="0"/>
              <a:cs typeface="Times New Roman" panose="02020603050405020304" pitchFamily="18" charset="0"/>
            </a:endParaRPr>
          </a:p>
        </p:txBody>
      </p:sp>
      <p:cxnSp>
        <p:nvCxnSpPr>
          <p:cNvPr id="81" name="Straight Arrow Connector 80">
            <a:extLst>
              <a:ext uri="{FF2B5EF4-FFF2-40B4-BE49-F238E27FC236}">
                <a16:creationId xmlns:a16="http://schemas.microsoft.com/office/drawing/2014/main" id="{A7EB061D-7C6F-44BC-87B4-2D4CC2D84944}"/>
              </a:ext>
            </a:extLst>
          </p:cNvPr>
          <p:cNvCxnSpPr>
            <a:stCxn id="5" idx="2"/>
            <a:endCxn id="79" idx="0"/>
          </p:cNvCxnSpPr>
          <p:nvPr/>
        </p:nvCxnSpPr>
        <p:spPr>
          <a:xfrm>
            <a:off x="8922036" y="1239075"/>
            <a:ext cx="0" cy="1789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Flowchart: Decision 81">
            <a:extLst>
              <a:ext uri="{FF2B5EF4-FFF2-40B4-BE49-F238E27FC236}">
                <a16:creationId xmlns:a16="http://schemas.microsoft.com/office/drawing/2014/main" id="{9279163F-D78C-49EE-A3CD-FD5140279FE9}"/>
              </a:ext>
            </a:extLst>
          </p:cNvPr>
          <p:cNvSpPr/>
          <p:nvPr/>
        </p:nvSpPr>
        <p:spPr>
          <a:xfrm>
            <a:off x="7938057" y="2151822"/>
            <a:ext cx="1967958" cy="927652"/>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Tag present?</a:t>
            </a:r>
            <a:endParaRPr lang="en-IN" dirty="0"/>
          </a:p>
        </p:txBody>
      </p:sp>
      <p:sp>
        <p:nvSpPr>
          <p:cNvPr id="87" name="TextBox 86">
            <a:extLst>
              <a:ext uri="{FF2B5EF4-FFF2-40B4-BE49-F238E27FC236}">
                <a16:creationId xmlns:a16="http://schemas.microsoft.com/office/drawing/2014/main" id="{440FFC9F-E908-4823-8248-F90B71473A02}"/>
              </a:ext>
            </a:extLst>
          </p:cNvPr>
          <p:cNvSpPr txBox="1"/>
          <p:nvPr/>
        </p:nvSpPr>
        <p:spPr>
          <a:xfrm>
            <a:off x="7626630" y="2280203"/>
            <a:ext cx="622852" cy="369332"/>
          </a:xfrm>
          <a:prstGeom prst="rect">
            <a:avLst/>
          </a:prstGeom>
          <a:noFill/>
        </p:spPr>
        <p:txBody>
          <a:bodyPr wrap="square" rtlCol="0">
            <a:spAutoFit/>
          </a:bodyPr>
          <a:lstStyle/>
          <a:p>
            <a:r>
              <a:rPr lang="en-US" dirty="0"/>
              <a:t>no</a:t>
            </a:r>
            <a:endParaRPr lang="en-IN" dirty="0"/>
          </a:p>
        </p:txBody>
      </p:sp>
      <p:cxnSp>
        <p:nvCxnSpPr>
          <p:cNvPr id="89" name="Straight Arrow Connector 88">
            <a:extLst>
              <a:ext uri="{FF2B5EF4-FFF2-40B4-BE49-F238E27FC236}">
                <a16:creationId xmlns:a16="http://schemas.microsoft.com/office/drawing/2014/main" id="{8BE927C5-8B61-4021-897E-EB6CF30AA7CC}"/>
              </a:ext>
            </a:extLst>
          </p:cNvPr>
          <p:cNvCxnSpPr>
            <a:stCxn id="79" idx="2"/>
            <a:endCxn id="82" idx="0"/>
          </p:cNvCxnSpPr>
          <p:nvPr/>
        </p:nvCxnSpPr>
        <p:spPr>
          <a:xfrm>
            <a:off x="8922036" y="1921563"/>
            <a:ext cx="0" cy="230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Connector: Elbow 99">
            <a:extLst>
              <a:ext uri="{FF2B5EF4-FFF2-40B4-BE49-F238E27FC236}">
                <a16:creationId xmlns:a16="http://schemas.microsoft.com/office/drawing/2014/main" id="{3F1CC7D8-4E6F-45D9-BB0D-10DB41257E92}"/>
              </a:ext>
            </a:extLst>
          </p:cNvPr>
          <p:cNvCxnSpPr>
            <a:stCxn id="82" idx="1"/>
          </p:cNvCxnSpPr>
          <p:nvPr/>
        </p:nvCxnSpPr>
        <p:spPr>
          <a:xfrm rot="10800000" flipH="1">
            <a:off x="7938056" y="2036692"/>
            <a:ext cx="983979" cy="578956"/>
          </a:xfrm>
          <a:prstGeom prst="bentConnector3">
            <a:avLst>
              <a:gd name="adj1" fmla="val -367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1" name="Rectangle 100">
            <a:extLst>
              <a:ext uri="{FF2B5EF4-FFF2-40B4-BE49-F238E27FC236}">
                <a16:creationId xmlns:a16="http://schemas.microsoft.com/office/drawing/2014/main" id="{C3790A73-1605-4E5D-BD48-DD3DA23107C9}"/>
              </a:ext>
            </a:extLst>
          </p:cNvPr>
          <p:cNvSpPr/>
          <p:nvPr/>
        </p:nvSpPr>
        <p:spPr>
          <a:xfrm>
            <a:off x="8330661" y="3251754"/>
            <a:ext cx="1182748" cy="5035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Read switch </a:t>
            </a:r>
            <a:r>
              <a:rPr lang="en-US" dirty="0" err="1">
                <a:latin typeface="Times New Roman" panose="02020603050405020304" pitchFamily="18" charset="0"/>
                <a:cs typeface="Times New Roman" panose="02020603050405020304" pitchFamily="18" charset="0"/>
              </a:rPr>
              <a:t>i</a:t>
            </a:r>
            <a:r>
              <a:rPr lang="en-US" dirty="0">
                <a:latin typeface="Times New Roman" panose="02020603050405020304" pitchFamily="18" charset="0"/>
                <a:cs typeface="Times New Roman" panose="02020603050405020304" pitchFamily="18" charset="0"/>
              </a:rPr>
              <a:t>/p</a:t>
            </a:r>
            <a:endParaRPr lang="en-IN" dirty="0">
              <a:latin typeface="Times New Roman" panose="02020603050405020304" pitchFamily="18" charset="0"/>
              <a:cs typeface="Times New Roman" panose="02020603050405020304" pitchFamily="18" charset="0"/>
            </a:endParaRPr>
          </a:p>
        </p:txBody>
      </p:sp>
      <p:cxnSp>
        <p:nvCxnSpPr>
          <p:cNvPr id="103" name="Straight Arrow Connector 102">
            <a:extLst>
              <a:ext uri="{FF2B5EF4-FFF2-40B4-BE49-F238E27FC236}">
                <a16:creationId xmlns:a16="http://schemas.microsoft.com/office/drawing/2014/main" id="{C4BC26C1-AC16-4810-89DE-3394040A75D3}"/>
              </a:ext>
            </a:extLst>
          </p:cNvPr>
          <p:cNvCxnSpPr>
            <a:cxnSpLocks/>
            <a:stCxn id="82" idx="2"/>
            <a:endCxn id="101" idx="0"/>
          </p:cNvCxnSpPr>
          <p:nvPr/>
        </p:nvCxnSpPr>
        <p:spPr>
          <a:xfrm flipH="1">
            <a:off x="8922035" y="3079474"/>
            <a:ext cx="1" cy="172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01E8C9F1-27A4-4CF0-80C1-4D1EE4391E97}"/>
              </a:ext>
            </a:extLst>
          </p:cNvPr>
          <p:cNvSpPr txBox="1"/>
          <p:nvPr/>
        </p:nvSpPr>
        <p:spPr>
          <a:xfrm>
            <a:off x="8922035" y="2940401"/>
            <a:ext cx="1712845" cy="369332"/>
          </a:xfrm>
          <a:prstGeom prst="rect">
            <a:avLst/>
          </a:prstGeom>
          <a:noFill/>
        </p:spPr>
        <p:txBody>
          <a:bodyPr wrap="square" rtlCol="0">
            <a:spAutoFit/>
          </a:bodyPr>
          <a:lstStyle/>
          <a:p>
            <a:r>
              <a:rPr lang="en-US" dirty="0"/>
              <a:t>yes</a:t>
            </a:r>
            <a:endParaRPr lang="en-IN" dirty="0"/>
          </a:p>
        </p:txBody>
      </p:sp>
      <p:sp>
        <p:nvSpPr>
          <p:cNvPr id="109" name="Flowchart: Decision 108">
            <a:extLst>
              <a:ext uri="{FF2B5EF4-FFF2-40B4-BE49-F238E27FC236}">
                <a16:creationId xmlns:a16="http://schemas.microsoft.com/office/drawing/2014/main" id="{BAC072D3-A31D-4714-BA16-D4845B99FF4B}"/>
              </a:ext>
            </a:extLst>
          </p:cNvPr>
          <p:cNvSpPr/>
          <p:nvPr/>
        </p:nvSpPr>
        <p:spPr>
          <a:xfrm>
            <a:off x="8065617" y="3968334"/>
            <a:ext cx="1712840" cy="743683"/>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Switch 1 ?</a:t>
            </a:r>
            <a:endParaRPr lang="en-IN" dirty="0"/>
          </a:p>
        </p:txBody>
      </p:sp>
      <p:cxnSp>
        <p:nvCxnSpPr>
          <p:cNvPr id="111" name="Straight Arrow Connector 110">
            <a:extLst>
              <a:ext uri="{FF2B5EF4-FFF2-40B4-BE49-F238E27FC236}">
                <a16:creationId xmlns:a16="http://schemas.microsoft.com/office/drawing/2014/main" id="{94C1068A-DF27-4382-AC99-957BADDDA98A}"/>
              </a:ext>
            </a:extLst>
          </p:cNvPr>
          <p:cNvCxnSpPr>
            <a:cxnSpLocks/>
            <a:stCxn id="101" idx="2"/>
            <a:endCxn id="109" idx="0"/>
          </p:cNvCxnSpPr>
          <p:nvPr/>
        </p:nvCxnSpPr>
        <p:spPr>
          <a:xfrm>
            <a:off x="8922035" y="3755336"/>
            <a:ext cx="2" cy="212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Flowchart: Decision 114">
            <a:extLst>
              <a:ext uri="{FF2B5EF4-FFF2-40B4-BE49-F238E27FC236}">
                <a16:creationId xmlns:a16="http://schemas.microsoft.com/office/drawing/2014/main" id="{57E33666-D957-4609-AE3A-752CF2C32FA2}"/>
              </a:ext>
            </a:extLst>
          </p:cNvPr>
          <p:cNvSpPr/>
          <p:nvPr/>
        </p:nvSpPr>
        <p:spPr>
          <a:xfrm>
            <a:off x="8065617" y="4940613"/>
            <a:ext cx="1712840" cy="743683"/>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Switch 2 ?</a:t>
            </a:r>
            <a:endParaRPr lang="en-IN" dirty="0"/>
          </a:p>
        </p:txBody>
      </p:sp>
      <p:sp>
        <p:nvSpPr>
          <p:cNvPr id="116" name="Flowchart: Decision 115">
            <a:extLst>
              <a:ext uri="{FF2B5EF4-FFF2-40B4-BE49-F238E27FC236}">
                <a16:creationId xmlns:a16="http://schemas.microsoft.com/office/drawing/2014/main" id="{D40A2E3C-75D8-48F8-8BCC-56EA5D19E57D}"/>
              </a:ext>
            </a:extLst>
          </p:cNvPr>
          <p:cNvSpPr/>
          <p:nvPr/>
        </p:nvSpPr>
        <p:spPr>
          <a:xfrm>
            <a:off x="8065615" y="5917098"/>
            <a:ext cx="1712840" cy="743683"/>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Switch 3 ?</a:t>
            </a:r>
            <a:endParaRPr lang="en-IN" dirty="0"/>
          </a:p>
        </p:txBody>
      </p:sp>
      <p:sp>
        <p:nvSpPr>
          <p:cNvPr id="117" name="Flowchart: Decision 116">
            <a:extLst>
              <a:ext uri="{FF2B5EF4-FFF2-40B4-BE49-F238E27FC236}">
                <a16:creationId xmlns:a16="http://schemas.microsoft.com/office/drawing/2014/main" id="{22716E42-6D08-44CC-BE8F-BC9AA4F52DB6}"/>
              </a:ext>
            </a:extLst>
          </p:cNvPr>
          <p:cNvSpPr/>
          <p:nvPr/>
        </p:nvSpPr>
        <p:spPr>
          <a:xfrm>
            <a:off x="10147876" y="5917097"/>
            <a:ext cx="1712840" cy="743683"/>
          </a:xfrm>
          <a:prstGeom prst="flowChartDecision">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Switch 4 ?</a:t>
            </a:r>
            <a:endParaRPr lang="en-IN" dirty="0"/>
          </a:p>
        </p:txBody>
      </p:sp>
      <p:cxnSp>
        <p:nvCxnSpPr>
          <p:cNvPr id="124" name="Straight Arrow Connector 123">
            <a:extLst>
              <a:ext uri="{FF2B5EF4-FFF2-40B4-BE49-F238E27FC236}">
                <a16:creationId xmlns:a16="http://schemas.microsoft.com/office/drawing/2014/main" id="{88B69ECA-E668-4071-9BB9-D9A2C55FE912}"/>
              </a:ext>
            </a:extLst>
          </p:cNvPr>
          <p:cNvCxnSpPr>
            <a:stCxn id="109" idx="2"/>
            <a:endCxn id="115" idx="0"/>
          </p:cNvCxnSpPr>
          <p:nvPr/>
        </p:nvCxnSpPr>
        <p:spPr>
          <a:xfrm>
            <a:off x="8922037" y="4712017"/>
            <a:ext cx="0" cy="2285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B1338DD4-0310-4856-A33A-C885136900EA}"/>
              </a:ext>
            </a:extLst>
          </p:cNvPr>
          <p:cNvCxnSpPr>
            <a:stCxn id="115" idx="2"/>
            <a:endCxn id="116" idx="0"/>
          </p:cNvCxnSpPr>
          <p:nvPr/>
        </p:nvCxnSpPr>
        <p:spPr>
          <a:xfrm flipH="1">
            <a:off x="8922035" y="5684296"/>
            <a:ext cx="2" cy="2328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1A1636F6-4696-40F1-A098-AD54B452FC80}"/>
              </a:ext>
            </a:extLst>
          </p:cNvPr>
          <p:cNvSpPr txBox="1"/>
          <p:nvPr/>
        </p:nvSpPr>
        <p:spPr>
          <a:xfrm>
            <a:off x="8936943" y="4625873"/>
            <a:ext cx="622852" cy="369332"/>
          </a:xfrm>
          <a:prstGeom prst="rect">
            <a:avLst/>
          </a:prstGeom>
          <a:noFill/>
        </p:spPr>
        <p:txBody>
          <a:bodyPr wrap="square" rtlCol="0">
            <a:spAutoFit/>
          </a:bodyPr>
          <a:lstStyle/>
          <a:p>
            <a:r>
              <a:rPr lang="en-US" dirty="0"/>
              <a:t>no</a:t>
            </a:r>
            <a:endParaRPr lang="en-IN" dirty="0"/>
          </a:p>
        </p:txBody>
      </p:sp>
      <p:sp>
        <p:nvSpPr>
          <p:cNvPr id="133" name="TextBox 132">
            <a:extLst>
              <a:ext uri="{FF2B5EF4-FFF2-40B4-BE49-F238E27FC236}">
                <a16:creationId xmlns:a16="http://schemas.microsoft.com/office/drawing/2014/main" id="{98EE8256-EE38-46EA-A895-AEEDEDAB7DCC}"/>
              </a:ext>
            </a:extLst>
          </p:cNvPr>
          <p:cNvSpPr txBox="1"/>
          <p:nvPr/>
        </p:nvSpPr>
        <p:spPr>
          <a:xfrm>
            <a:off x="8922035" y="5600085"/>
            <a:ext cx="622852" cy="369332"/>
          </a:xfrm>
          <a:prstGeom prst="rect">
            <a:avLst/>
          </a:prstGeom>
          <a:noFill/>
        </p:spPr>
        <p:txBody>
          <a:bodyPr wrap="square" rtlCol="0">
            <a:spAutoFit/>
          </a:bodyPr>
          <a:lstStyle/>
          <a:p>
            <a:r>
              <a:rPr lang="en-US" dirty="0"/>
              <a:t>no</a:t>
            </a:r>
            <a:endParaRPr lang="en-IN" dirty="0"/>
          </a:p>
        </p:txBody>
      </p:sp>
      <p:sp>
        <p:nvSpPr>
          <p:cNvPr id="136" name="TextBox 135">
            <a:extLst>
              <a:ext uri="{FF2B5EF4-FFF2-40B4-BE49-F238E27FC236}">
                <a16:creationId xmlns:a16="http://schemas.microsoft.com/office/drawing/2014/main" id="{9438483C-58F9-4F5F-BD59-967FB5A27088}"/>
              </a:ext>
            </a:extLst>
          </p:cNvPr>
          <p:cNvSpPr txBox="1"/>
          <p:nvPr/>
        </p:nvSpPr>
        <p:spPr>
          <a:xfrm>
            <a:off x="9155603" y="6408294"/>
            <a:ext cx="622852" cy="369332"/>
          </a:xfrm>
          <a:prstGeom prst="rect">
            <a:avLst/>
          </a:prstGeom>
          <a:noFill/>
        </p:spPr>
        <p:txBody>
          <a:bodyPr wrap="square" rtlCol="0">
            <a:spAutoFit/>
          </a:bodyPr>
          <a:lstStyle/>
          <a:p>
            <a:r>
              <a:rPr lang="en-US" dirty="0"/>
              <a:t>no</a:t>
            </a:r>
            <a:endParaRPr lang="en-IN" dirty="0"/>
          </a:p>
        </p:txBody>
      </p:sp>
      <p:sp>
        <p:nvSpPr>
          <p:cNvPr id="138" name="Rectangle 137">
            <a:extLst>
              <a:ext uri="{FF2B5EF4-FFF2-40B4-BE49-F238E27FC236}">
                <a16:creationId xmlns:a16="http://schemas.microsoft.com/office/drawing/2014/main" id="{0ECF6B09-773F-4E58-8711-90481A46435B}"/>
              </a:ext>
            </a:extLst>
          </p:cNvPr>
          <p:cNvSpPr/>
          <p:nvPr/>
        </p:nvSpPr>
        <p:spPr>
          <a:xfrm>
            <a:off x="10412922" y="5070688"/>
            <a:ext cx="1182748" cy="503582"/>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latin typeface="Times New Roman" panose="02020603050405020304" pitchFamily="18" charset="0"/>
                <a:cs typeface="Times New Roman" panose="02020603050405020304" pitchFamily="18" charset="0"/>
              </a:rPr>
              <a:t>Display data</a:t>
            </a:r>
            <a:endParaRPr lang="en-IN" dirty="0">
              <a:latin typeface="Times New Roman" panose="02020603050405020304" pitchFamily="18" charset="0"/>
              <a:cs typeface="Times New Roman" panose="02020603050405020304" pitchFamily="18" charset="0"/>
            </a:endParaRPr>
          </a:p>
        </p:txBody>
      </p:sp>
      <p:cxnSp>
        <p:nvCxnSpPr>
          <p:cNvPr id="140" name="Straight Arrow Connector 139">
            <a:extLst>
              <a:ext uri="{FF2B5EF4-FFF2-40B4-BE49-F238E27FC236}">
                <a16:creationId xmlns:a16="http://schemas.microsoft.com/office/drawing/2014/main" id="{7C9E59AA-375E-4D6D-A9BE-996ED89A1AFD}"/>
              </a:ext>
            </a:extLst>
          </p:cNvPr>
          <p:cNvCxnSpPr>
            <a:stCxn id="117" idx="0"/>
            <a:endCxn id="138" idx="2"/>
          </p:cNvCxnSpPr>
          <p:nvPr/>
        </p:nvCxnSpPr>
        <p:spPr>
          <a:xfrm flipV="1">
            <a:off x="11004296" y="5574270"/>
            <a:ext cx="0" cy="342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71986E9A-154C-4998-8989-8DEFFBB09E9E}"/>
              </a:ext>
            </a:extLst>
          </p:cNvPr>
          <p:cNvCxnSpPr>
            <a:stCxn id="115" idx="3"/>
          </p:cNvCxnSpPr>
          <p:nvPr/>
        </p:nvCxnSpPr>
        <p:spPr>
          <a:xfrm flipV="1">
            <a:off x="9778457" y="5312454"/>
            <a:ext cx="63446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Connector: Elbow 147">
            <a:extLst>
              <a:ext uri="{FF2B5EF4-FFF2-40B4-BE49-F238E27FC236}">
                <a16:creationId xmlns:a16="http://schemas.microsoft.com/office/drawing/2014/main" id="{6672E7F8-690D-46F3-9E94-0F5CAB33EDF0}"/>
              </a:ext>
            </a:extLst>
          </p:cNvPr>
          <p:cNvCxnSpPr>
            <a:stCxn id="109" idx="3"/>
            <a:endCxn id="138" idx="0"/>
          </p:cNvCxnSpPr>
          <p:nvPr/>
        </p:nvCxnSpPr>
        <p:spPr>
          <a:xfrm>
            <a:off x="9778457" y="4340176"/>
            <a:ext cx="1225839" cy="7305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Connector: Elbow 149">
            <a:extLst>
              <a:ext uri="{FF2B5EF4-FFF2-40B4-BE49-F238E27FC236}">
                <a16:creationId xmlns:a16="http://schemas.microsoft.com/office/drawing/2014/main" id="{186DD744-0470-4E04-8D19-980D30267337}"/>
              </a:ext>
            </a:extLst>
          </p:cNvPr>
          <p:cNvCxnSpPr>
            <a:stCxn id="116" idx="2"/>
            <a:endCxn id="117" idx="2"/>
          </p:cNvCxnSpPr>
          <p:nvPr/>
        </p:nvCxnSpPr>
        <p:spPr>
          <a:xfrm rot="5400000" flipH="1" flipV="1">
            <a:off x="9963164" y="5619650"/>
            <a:ext cx="1" cy="2082261"/>
          </a:xfrm>
          <a:prstGeom prst="bentConnector3">
            <a:avLst>
              <a:gd name="adj1" fmla="val -214748364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Connector: Elbow 154">
            <a:extLst>
              <a:ext uri="{FF2B5EF4-FFF2-40B4-BE49-F238E27FC236}">
                <a16:creationId xmlns:a16="http://schemas.microsoft.com/office/drawing/2014/main" id="{7120738A-DF43-4027-BEB5-3012B9753076}"/>
              </a:ext>
            </a:extLst>
          </p:cNvPr>
          <p:cNvCxnSpPr>
            <a:stCxn id="116" idx="3"/>
          </p:cNvCxnSpPr>
          <p:nvPr/>
        </p:nvCxnSpPr>
        <p:spPr>
          <a:xfrm flipV="1">
            <a:off x="9778455" y="5312454"/>
            <a:ext cx="127560" cy="9764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TextBox 155">
            <a:extLst>
              <a:ext uri="{FF2B5EF4-FFF2-40B4-BE49-F238E27FC236}">
                <a16:creationId xmlns:a16="http://schemas.microsoft.com/office/drawing/2014/main" id="{5C10557F-369B-45C0-A147-259D8144113F}"/>
              </a:ext>
            </a:extLst>
          </p:cNvPr>
          <p:cNvSpPr txBox="1"/>
          <p:nvPr/>
        </p:nvSpPr>
        <p:spPr>
          <a:xfrm>
            <a:off x="9745317" y="4246659"/>
            <a:ext cx="1712845" cy="369332"/>
          </a:xfrm>
          <a:prstGeom prst="rect">
            <a:avLst/>
          </a:prstGeom>
          <a:noFill/>
        </p:spPr>
        <p:txBody>
          <a:bodyPr wrap="square" rtlCol="0">
            <a:spAutoFit/>
          </a:bodyPr>
          <a:lstStyle/>
          <a:p>
            <a:r>
              <a:rPr lang="en-US" dirty="0"/>
              <a:t>yes</a:t>
            </a:r>
            <a:endParaRPr lang="en-IN" dirty="0"/>
          </a:p>
        </p:txBody>
      </p:sp>
      <p:sp>
        <p:nvSpPr>
          <p:cNvPr id="157" name="TextBox 156">
            <a:extLst>
              <a:ext uri="{FF2B5EF4-FFF2-40B4-BE49-F238E27FC236}">
                <a16:creationId xmlns:a16="http://schemas.microsoft.com/office/drawing/2014/main" id="{7633CA93-F9D2-46A2-9E26-DF6793DE72D2}"/>
              </a:ext>
            </a:extLst>
          </p:cNvPr>
          <p:cNvSpPr txBox="1"/>
          <p:nvPr/>
        </p:nvSpPr>
        <p:spPr>
          <a:xfrm>
            <a:off x="9735389" y="4987831"/>
            <a:ext cx="1712845" cy="369332"/>
          </a:xfrm>
          <a:prstGeom prst="rect">
            <a:avLst/>
          </a:prstGeom>
          <a:noFill/>
        </p:spPr>
        <p:txBody>
          <a:bodyPr wrap="square" rtlCol="0">
            <a:spAutoFit/>
          </a:bodyPr>
          <a:lstStyle/>
          <a:p>
            <a:r>
              <a:rPr lang="en-US" dirty="0"/>
              <a:t>yes</a:t>
            </a:r>
            <a:endParaRPr lang="en-IN" dirty="0"/>
          </a:p>
        </p:txBody>
      </p:sp>
      <p:sp>
        <p:nvSpPr>
          <p:cNvPr id="158" name="TextBox 157">
            <a:extLst>
              <a:ext uri="{FF2B5EF4-FFF2-40B4-BE49-F238E27FC236}">
                <a16:creationId xmlns:a16="http://schemas.microsoft.com/office/drawing/2014/main" id="{6747110E-B1D0-47E6-9D1B-2CEA6F6D91E1}"/>
              </a:ext>
            </a:extLst>
          </p:cNvPr>
          <p:cNvSpPr txBox="1"/>
          <p:nvPr/>
        </p:nvSpPr>
        <p:spPr>
          <a:xfrm>
            <a:off x="9513409" y="5904105"/>
            <a:ext cx="1712845" cy="369332"/>
          </a:xfrm>
          <a:prstGeom prst="rect">
            <a:avLst/>
          </a:prstGeom>
          <a:noFill/>
        </p:spPr>
        <p:txBody>
          <a:bodyPr wrap="square" rtlCol="0">
            <a:spAutoFit/>
          </a:bodyPr>
          <a:lstStyle/>
          <a:p>
            <a:r>
              <a:rPr lang="en-US" dirty="0"/>
              <a:t>yes</a:t>
            </a:r>
            <a:endParaRPr lang="en-IN" dirty="0"/>
          </a:p>
        </p:txBody>
      </p:sp>
      <p:sp>
        <p:nvSpPr>
          <p:cNvPr id="159" name="TextBox 158">
            <a:extLst>
              <a:ext uri="{FF2B5EF4-FFF2-40B4-BE49-F238E27FC236}">
                <a16:creationId xmlns:a16="http://schemas.microsoft.com/office/drawing/2014/main" id="{085EDE5D-93AC-460C-B4CF-17DC32386DDB}"/>
              </a:ext>
            </a:extLst>
          </p:cNvPr>
          <p:cNvSpPr txBox="1"/>
          <p:nvPr/>
        </p:nvSpPr>
        <p:spPr>
          <a:xfrm>
            <a:off x="10977799" y="5584582"/>
            <a:ext cx="1712845" cy="369332"/>
          </a:xfrm>
          <a:prstGeom prst="rect">
            <a:avLst/>
          </a:prstGeom>
          <a:noFill/>
        </p:spPr>
        <p:txBody>
          <a:bodyPr wrap="square" rtlCol="0">
            <a:spAutoFit/>
          </a:bodyPr>
          <a:lstStyle/>
          <a:p>
            <a:r>
              <a:rPr lang="en-US" dirty="0"/>
              <a:t>yes</a:t>
            </a:r>
            <a:endParaRPr lang="en-IN" dirty="0"/>
          </a:p>
        </p:txBody>
      </p:sp>
      <p:cxnSp>
        <p:nvCxnSpPr>
          <p:cNvPr id="163" name="Connector: Elbow 162">
            <a:extLst>
              <a:ext uri="{FF2B5EF4-FFF2-40B4-BE49-F238E27FC236}">
                <a16:creationId xmlns:a16="http://schemas.microsoft.com/office/drawing/2014/main" id="{8B9BA2CF-05CD-47E9-8809-444EF72DF2EA}"/>
              </a:ext>
            </a:extLst>
          </p:cNvPr>
          <p:cNvCxnSpPr>
            <a:stCxn id="138" idx="3"/>
            <a:endCxn id="7" idx="3"/>
          </p:cNvCxnSpPr>
          <p:nvPr/>
        </p:nvCxnSpPr>
        <p:spPr>
          <a:xfrm flipV="1">
            <a:off x="11595670" y="3336236"/>
            <a:ext cx="238551" cy="1986243"/>
          </a:xfrm>
          <a:prstGeom prst="bentConnector3">
            <a:avLst>
              <a:gd name="adj1" fmla="val 1958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7" name="Connector: Elbow 166">
            <a:extLst>
              <a:ext uri="{FF2B5EF4-FFF2-40B4-BE49-F238E27FC236}">
                <a16:creationId xmlns:a16="http://schemas.microsoft.com/office/drawing/2014/main" id="{785985BF-7B5A-430C-B6B8-9556EF2987F4}"/>
              </a:ext>
            </a:extLst>
          </p:cNvPr>
          <p:cNvCxnSpPr>
            <a:stCxn id="117" idx="3"/>
          </p:cNvCxnSpPr>
          <p:nvPr/>
        </p:nvCxnSpPr>
        <p:spPr>
          <a:xfrm flipV="1">
            <a:off x="11860716" y="5357163"/>
            <a:ext cx="212014" cy="9317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14379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normAutofit/>
          </a:bodyPr>
          <a:lstStyle/>
          <a:p>
            <a:pPr algn="ctr"/>
            <a:r>
              <a:rPr lang="en-IN" sz="3600" u="sng" dirty="0">
                <a:solidFill>
                  <a:srgbClr val="C00000"/>
                </a:solidFill>
                <a:latin typeface="Times New Roman" panose="02020603050405020304" pitchFamily="18" charset="0"/>
                <a:cs typeface="Times New Roman" panose="02020603050405020304" pitchFamily="18" charset="0"/>
              </a:rPr>
              <a:t>RESULTS:</a:t>
            </a:r>
          </a:p>
        </p:txBody>
      </p:sp>
      <p:sp>
        <p:nvSpPr>
          <p:cNvPr id="3" name="Content Placeholder 2"/>
          <p:cNvSpPr>
            <a:spLocks noGrp="1"/>
          </p:cNvSpPr>
          <p:nvPr>
            <p:ph idx="1"/>
          </p:nvPr>
        </p:nvSpPr>
        <p:spPr>
          <a:xfrm>
            <a:off x="838200" y="1046922"/>
            <a:ext cx="10515600" cy="5811078"/>
          </a:xfrm>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We were able to store the required data, which is:</a:t>
            </a:r>
          </a:p>
          <a:p>
            <a:r>
              <a:rPr lang="en-US" sz="2400" dirty="0">
                <a:latin typeface="Times New Roman" panose="02020603050405020304" pitchFamily="18" charset="0"/>
                <a:cs typeface="Times New Roman" panose="02020603050405020304" pitchFamily="18" charset="0"/>
              </a:rPr>
              <a:t>Aadhar Card Number </a:t>
            </a:r>
          </a:p>
          <a:p>
            <a:r>
              <a:rPr lang="en-US" sz="2400" dirty="0">
                <a:latin typeface="Times New Roman" panose="02020603050405020304" pitchFamily="18" charset="0"/>
                <a:cs typeface="Times New Roman" panose="02020603050405020304" pitchFamily="18" charset="0"/>
              </a:rPr>
              <a:t>PAN Card number </a:t>
            </a:r>
          </a:p>
          <a:p>
            <a:r>
              <a:rPr lang="en-US" sz="2400" dirty="0">
                <a:latin typeface="Times New Roman" panose="02020603050405020304" pitchFamily="18" charset="0"/>
                <a:cs typeface="Times New Roman" panose="02020603050405020304" pitchFamily="18" charset="0"/>
              </a:rPr>
              <a:t>College ID Card</a:t>
            </a:r>
          </a:p>
          <a:p>
            <a:r>
              <a:rPr lang="en-US" sz="2400" dirty="0">
                <a:latin typeface="Times New Roman" panose="02020603050405020304" pitchFamily="18" charset="0"/>
                <a:cs typeface="Times New Roman" panose="02020603050405020304" pitchFamily="18" charset="0"/>
              </a:rPr>
              <a:t>Driving License </a:t>
            </a:r>
          </a:p>
          <a:p>
            <a:pPr marL="0" indent="0">
              <a:buNone/>
            </a:pPr>
            <a:r>
              <a:rPr lang="en-US" sz="2400" dirty="0">
                <a:latin typeface="Times New Roman" panose="02020603050405020304" pitchFamily="18" charset="0"/>
                <a:cs typeface="Times New Roman" panose="02020603050405020304" pitchFamily="18" charset="0"/>
              </a:rPr>
              <a:t>These details were stored in the NFC chip through writing code shown above and we have been able to read this data successfully through the reading code shown above . This data is displayed in the LCD that we used.</a:t>
            </a:r>
          </a:p>
          <a:p>
            <a:pPr marL="0" indent="0">
              <a:buNone/>
            </a:pP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The above shown data is just only a part of what can be stored. This can also be used to store payment information as well and can be used to pay for goods, but this will require encryption of data so that relaying attacks can be avoided. Encryption is further extension of this project and in the final outcome will be complete storage of personal information in wearable objects. </a:t>
            </a:r>
          </a:p>
        </p:txBody>
      </p:sp>
    </p:spTree>
    <p:extLst>
      <p:ext uri="{BB962C8B-B14F-4D97-AF65-F5344CB8AC3E}">
        <p14:creationId xmlns:p14="http://schemas.microsoft.com/office/powerpoint/2010/main" val="2159912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solidFill>
                  <a:srgbClr val="C00000"/>
                </a:solidFill>
                <a:latin typeface="Times New Roman" panose="02020603050405020304" pitchFamily="18" charset="0"/>
                <a:cs typeface="Times New Roman" panose="02020603050405020304" pitchFamily="18" charset="0"/>
              </a:rPr>
              <a:t>PROJECT AIM: </a:t>
            </a:r>
          </a:p>
        </p:txBody>
      </p:sp>
      <p:sp>
        <p:nvSpPr>
          <p:cNvPr id="3" name="Content Placeholder 2"/>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Sharing, storing private information like Aadhar card number in a ring or any customized object using Near Field Communication (NFC) and microcontroller.</a:t>
            </a:r>
          </a:p>
          <a:p>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41798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411DD8-AA82-4C3D-9EC7-EB0B7816FD98}"/>
              </a:ext>
            </a:extLst>
          </p:cNvPr>
          <p:cNvPicPr>
            <a:picLocks noChangeAspect="1"/>
          </p:cNvPicPr>
          <p:nvPr/>
        </p:nvPicPr>
        <p:blipFill>
          <a:blip r:embed="rId2"/>
          <a:stretch>
            <a:fillRect/>
          </a:stretch>
        </p:blipFill>
        <p:spPr>
          <a:xfrm>
            <a:off x="1297804" y="1141126"/>
            <a:ext cx="2206980" cy="3140476"/>
          </a:xfrm>
          <a:prstGeom prst="rect">
            <a:avLst/>
          </a:prstGeom>
        </p:spPr>
      </p:pic>
      <p:pic>
        <p:nvPicPr>
          <p:cNvPr id="5" name="Picture 4">
            <a:extLst>
              <a:ext uri="{FF2B5EF4-FFF2-40B4-BE49-F238E27FC236}">
                <a16:creationId xmlns:a16="http://schemas.microsoft.com/office/drawing/2014/main" id="{AA14839B-7175-4789-B513-DA5201671AEE}"/>
              </a:ext>
            </a:extLst>
          </p:cNvPr>
          <p:cNvPicPr>
            <a:picLocks noChangeAspect="1"/>
          </p:cNvPicPr>
          <p:nvPr/>
        </p:nvPicPr>
        <p:blipFill>
          <a:blip r:embed="rId3"/>
          <a:stretch>
            <a:fillRect/>
          </a:stretch>
        </p:blipFill>
        <p:spPr>
          <a:xfrm>
            <a:off x="4824135" y="1111929"/>
            <a:ext cx="2304633" cy="3140476"/>
          </a:xfrm>
          <a:prstGeom prst="rect">
            <a:avLst/>
          </a:prstGeom>
        </p:spPr>
      </p:pic>
      <p:pic>
        <p:nvPicPr>
          <p:cNvPr id="7" name="Picture 6">
            <a:extLst>
              <a:ext uri="{FF2B5EF4-FFF2-40B4-BE49-F238E27FC236}">
                <a16:creationId xmlns:a16="http://schemas.microsoft.com/office/drawing/2014/main" id="{0C7E2FF3-283F-4AA7-96CD-F3319E5C49B8}"/>
              </a:ext>
            </a:extLst>
          </p:cNvPr>
          <p:cNvPicPr>
            <a:picLocks noChangeAspect="1"/>
          </p:cNvPicPr>
          <p:nvPr/>
        </p:nvPicPr>
        <p:blipFill>
          <a:blip r:embed="rId4"/>
          <a:stretch>
            <a:fillRect/>
          </a:stretch>
        </p:blipFill>
        <p:spPr>
          <a:xfrm>
            <a:off x="8361008" y="1111929"/>
            <a:ext cx="2206981" cy="3140476"/>
          </a:xfrm>
          <a:prstGeom prst="rect">
            <a:avLst/>
          </a:prstGeom>
        </p:spPr>
      </p:pic>
      <p:sp>
        <p:nvSpPr>
          <p:cNvPr id="11" name="Rectangle 10">
            <a:extLst>
              <a:ext uri="{FF2B5EF4-FFF2-40B4-BE49-F238E27FC236}">
                <a16:creationId xmlns:a16="http://schemas.microsoft.com/office/drawing/2014/main" id="{90AB7ADC-3D8E-4A11-9F1C-F784E2E34C0E}"/>
              </a:ext>
            </a:extLst>
          </p:cNvPr>
          <p:cNvSpPr/>
          <p:nvPr/>
        </p:nvSpPr>
        <p:spPr>
          <a:xfrm>
            <a:off x="1273068" y="5142364"/>
            <a:ext cx="2256452"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Whether it is valid or not</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7E73C912-A9F8-45EF-BA29-464DDE4FD531}"/>
              </a:ext>
            </a:extLst>
          </p:cNvPr>
          <p:cNvSpPr/>
          <p:nvPr/>
        </p:nvSpPr>
        <p:spPr>
          <a:xfrm>
            <a:off x="5184798" y="5142364"/>
            <a:ext cx="1378518"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Aadhar details</a:t>
            </a:r>
            <a:endParaRPr lang="en-US" sz="16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7B35FEBA-4334-4D46-A74E-6C7FDA36AD56}"/>
              </a:ext>
            </a:extLst>
          </p:cNvPr>
          <p:cNvSpPr/>
          <p:nvPr/>
        </p:nvSpPr>
        <p:spPr>
          <a:xfrm>
            <a:off x="8922522" y="5080194"/>
            <a:ext cx="1083951" cy="338554"/>
          </a:xfrm>
          <a:prstGeom prst="rect">
            <a:avLst/>
          </a:prstGeom>
          <a:noFill/>
        </p:spPr>
        <p:txBody>
          <a:bodyPr wrap="none" lIns="91440" tIns="45720" rIns="91440" bIns="45720">
            <a:spAutoFit/>
          </a:bodyPr>
          <a:lstStyle/>
          <a:p>
            <a:pPr algn="ctr"/>
            <a:r>
              <a:rPr lang="en-US" sz="1600" dirty="0">
                <a:ln w="0"/>
                <a:effectLst>
                  <a:outerShdw blurRad="38100" dist="19050" dir="2700000" algn="tl" rotWithShape="0">
                    <a:schemeClr val="dk1">
                      <a:alpha val="40000"/>
                    </a:schemeClr>
                  </a:outerShdw>
                </a:effectLst>
              </a:rPr>
              <a:t>Pan details</a:t>
            </a:r>
            <a:endParaRPr lang="en-IN" sz="1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368793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05679" y="552090"/>
            <a:ext cx="10515600" cy="5753819"/>
          </a:xfrm>
        </p:spPr>
        <p:txBody>
          <a:bodyPr>
            <a:normAutofit/>
          </a:bodyPr>
          <a:lstStyle/>
          <a:p>
            <a:r>
              <a:rPr lang="en-US" sz="2400" dirty="0">
                <a:latin typeface="Times New Roman" panose="02020603050405020304" pitchFamily="18" charset="0"/>
                <a:cs typeface="Times New Roman" panose="02020603050405020304" pitchFamily="18" charset="0"/>
              </a:rPr>
              <a:t>Through this we have achieved a transmission distance of </a:t>
            </a:r>
            <a:r>
              <a:rPr lang="en-US" sz="2400" dirty="0" err="1">
                <a:latin typeface="Times New Roman" panose="02020603050405020304" pitchFamily="18" charset="0"/>
                <a:cs typeface="Times New Roman" panose="02020603050405020304" pitchFamily="18" charset="0"/>
              </a:rPr>
              <a:t>upto</a:t>
            </a:r>
            <a:r>
              <a:rPr lang="en-US" sz="2400" dirty="0">
                <a:latin typeface="Times New Roman" panose="02020603050405020304" pitchFamily="18" charset="0"/>
                <a:cs typeface="Times New Roman" panose="02020603050405020304" pitchFamily="18" charset="0"/>
              </a:rPr>
              <a:t> 10 cm in an open environment and </a:t>
            </a:r>
            <a:r>
              <a:rPr lang="en-US" sz="2400" dirty="0" err="1">
                <a:latin typeface="Times New Roman" panose="02020603050405020304" pitchFamily="18" charset="0"/>
                <a:cs typeface="Times New Roman" panose="02020603050405020304" pitchFamily="18" charset="0"/>
              </a:rPr>
              <a:t>upto</a:t>
            </a:r>
            <a:r>
              <a:rPr lang="en-US" sz="2400" dirty="0">
                <a:latin typeface="Times New Roman" panose="02020603050405020304" pitchFamily="18" charset="0"/>
                <a:cs typeface="Times New Roman" panose="02020603050405020304" pitchFamily="18" charset="0"/>
              </a:rPr>
              <a:t> 6 cm in environment where metal objects are present in the near vicinity of NFC tag. Even more distances can be achieved by increasing the magnetic field strength of NFC reader.</a:t>
            </a:r>
          </a:p>
          <a:p>
            <a:r>
              <a:rPr lang="en-US" sz="2400" dirty="0">
                <a:latin typeface="Times New Roman" panose="02020603050405020304" pitchFamily="18" charset="0"/>
                <a:cs typeface="Times New Roman" panose="02020603050405020304" pitchFamily="18" charset="0"/>
              </a:rPr>
              <a:t>What we have done is just a small part which can be further developed and can be implemented in various places where we may need to show our personal identity and can be used for payment interfaces as well.</a:t>
            </a:r>
          </a:p>
          <a:p>
            <a:r>
              <a:rPr lang="en-US" sz="2400" dirty="0">
                <a:latin typeface="Times New Roman" panose="02020603050405020304" pitchFamily="18" charset="0"/>
                <a:cs typeface="Times New Roman" panose="02020603050405020304" pitchFamily="18" charset="0"/>
              </a:rPr>
              <a:t> New technologies take time for full utilization by the public and this project displays its potential in this real world. In India many don’t know how to use a mobile phone so to provide personal info such as </a:t>
            </a:r>
            <a:r>
              <a:rPr lang="en-US" sz="2400" dirty="0" err="1">
                <a:latin typeface="Times New Roman" panose="02020603050405020304" pitchFamily="18" charset="0"/>
                <a:cs typeface="Times New Roman" panose="02020603050405020304" pitchFamily="18" charset="0"/>
              </a:rPr>
              <a:t>aadhar</a:t>
            </a:r>
            <a:r>
              <a:rPr lang="en-US" sz="2400" dirty="0">
                <a:latin typeface="Times New Roman" panose="02020603050405020304" pitchFamily="18" charset="0"/>
                <a:cs typeface="Times New Roman" panose="02020603050405020304" pitchFamily="18" charset="0"/>
              </a:rPr>
              <a:t>, pan… they use papers and these cause damage to our environment, by implementing this at places where it is required most will help reduce the paper consumption and it is actually cheaper than a paper in the long run, because storing in tag needs to be done only once and this tag can be used for all the above said purposes. </a:t>
            </a:r>
          </a:p>
          <a:p>
            <a:r>
              <a:rPr lang="en-US" sz="2400" dirty="0">
                <a:latin typeface="Times New Roman" panose="02020603050405020304" pitchFamily="18" charset="0"/>
                <a:cs typeface="Times New Roman" panose="02020603050405020304" pitchFamily="18" charset="0"/>
              </a:rPr>
              <a:t>NFC in personal objects is passive, so recharging this tag is not necessary and this also follows the “plug and play” objective in the real world.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63760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2309"/>
            <a:ext cx="10515600" cy="1199073"/>
          </a:xfrm>
        </p:spPr>
        <p:txBody>
          <a:bodyPr>
            <a:normAutofit/>
          </a:bodyPr>
          <a:lstStyle/>
          <a:p>
            <a:pPr algn="ctr"/>
            <a:r>
              <a:rPr lang="en-IN" sz="3600" u="sng" dirty="0">
                <a:solidFill>
                  <a:srgbClr val="C00000"/>
                </a:solidFill>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838200" y="1639018"/>
            <a:ext cx="10515600" cy="4597879"/>
          </a:xfrm>
        </p:spPr>
        <p:txBody>
          <a:bodyPr>
            <a:normAutofit/>
          </a:bodyPr>
          <a:lstStyle/>
          <a:p>
            <a:r>
              <a:rPr lang="en-US" sz="2400" dirty="0">
                <a:latin typeface="Times New Roman" panose="02020603050405020304" pitchFamily="18" charset="0"/>
                <a:cs typeface="Times New Roman" panose="02020603050405020304" pitchFamily="18" charset="0"/>
              </a:rPr>
              <a:t>NFC is a new technology which makes lives easier and has a wide range of applications.</a:t>
            </a:r>
          </a:p>
          <a:p>
            <a:r>
              <a:rPr lang="en-US" sz="2400" dirty="0">
                <a:latin typeface="Times New Roman" panose="02020603050405020304" pitchFamily="18" charset="0"/>
                <a:cs typeface="Times New Roman" panose="02020603050405020304" pitchFamily="18" charset="0"/>
              </a:rPr>
              <a:t> In our project we have used NFC for the purpose of showing personal identification to others when required. By using a chip, which have been embedded in a small sticker, we can stick it on to any object and use it to show the data present. </a:t>
            </a:r>
          </a:p>
          <a:p>
            <a:r>
              <a:rPr lang="en-US" sz="2400" dirty="0">
                <a:latin typeface="Times New Roman" panose="02020603050405020304" pitchFamily="18" charset="0"/>
                <a:cs typeface="Times New Roman" panose="02020603050405020304" pitchFamily="18" charset="0"/>
              </a:rPr>
              <a:t>This makes it easier for anyone to have the data and just put it on an NFC reader and this reader reads the required data.</a:t>
            </a:r>
          </a:p>
          <a:p>
            <a:r>
              <a:rPr lang="en-US" sz="2400" dirty="0">
                <a:latin typeface="Times New Roman" panose="02020603050405020304" pitchFamily="18" charset="0"/>
                <a:cs typeface="Times New Roman" panose="02020603050405020304" pitchFamily="18" charset="0"/>
              </a:rPr>
              <a:t> We can reduce the number of cards we carry in a wallet everyday and instead use NFC in order to store all the card information in a personal object. This hence gives us an easier way to show our personal identity whenever it is required.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0937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281249" cy="920210"/>
          </a:xfrm>
        </p:spPr>
        <p:txBody>
          <a:bodyPr>
            <a:normAutofit/>
          </a:bodyPr>
          <a:lstStyle/>
          <a:p>
            <a:pPr algn="ctr"/>
            <a:r>
              <a:rPr lang="en-IN" sz="3200" u="sng" dirty="0">
                <a:solidFill>
                  <a:srgbClr val="C00000"/>
                </a:solidFill>
                <a:latin typeface="Times New Roman" panose="02020603050405020304" pitchFamily="18" charset="0"/>
                <a:cs typeface="Times New Roman" panose="02020603050405020304" pitchFamily="18" charset="0"/>
              </a:rPr>
              <a:t>FUTURE SCOPE:</a:t>
            </a:r>
          </a:p>
        </p:txBody>
      </p:sp>
      <p:sp>
        <p:nvSpPr>
          <p:cNvPr id="3" name="Content Placeholder 2"/>
          <p:cNvSpPr>
            <a:spLocks noGrp="1"/>
          </p:cNvSpPr>
          <p:nvPr>
            <p:ph idx="1"/>
          </p:nvPr>
        </p:nvSpPr>
        <p:spPr>
          <a:xfrm>
            <a:off x="838200" y="1492370"/>
            <a:ext cx="10515600" cy="4796287"/>
          </a:xfrm>
        </p:spPr>
        <p:txBody>
          <a:bodyPr>
            <a:noAutofit/>
          </a:bodyPr>
          <a:lstStyle/>
          <a:p>
            <a:r>
              <a:rPr lang="en-US" sz="2400" dirty="0">
                <a:latin typeface="Times New Roman" panose="02020603050405020304" pitchFamily="18" charset="0"/>
                <a:cs typeface="Times New Roman" panose="02020603050405020304" pitchFamily="18" charset="0"/>
              </a:rPr>
              <a:t>Our project gives us the use of NFC to send personal identification using NFC Tag and Mutual Inductance. By using more sophisticated equipment, a more efficient way to transfer data can be done.</a:t>
            </a:r>
          </a:p>
          <a:p>
            <a:r>
              <a:rPr lang="en-US" sz="2400" dirty="0">
                <a:latin typeface="Times New Roman" panose="02020603050405020304" pitchFamily="18" charset="0"/>
                <a:cs typeface="Times New Roman" panose="02020603050405020304" pitchFamily="18" charset="0"/>
              </a:rPr>
              <a:t>Developing NFC to transfer data at higher rates will help in using this technology for internet surfing, and the host can carry a passive device and when ever he/she needs internet, they can be near a NFC transmitter and they’ll be able to connect to internet with a passive device! </a:t>
            </a:r>
          </a:p>
          <a:p>
            <a:r>
              <a:rPr lang="en-US" sz="2400" dirty="0">
                <a:latin typeface="Times New Roman" panose="02020603050405020304" pitchFamily="18" charset="0"/>
                <a:cs typeface="Times New Roman" panose="02020603050405020304" pitchFamily="18" charset="0"/>
              </a:rPr>
              <a:t> Hash codes can be used to identify a person, as hash codes are unique they can be given to a particular person and that person can use it through NFC to prove his/her identity in working environment. </a:t>
            </a:r>
          </a:p>
          <a:p>
            <a:r>
              <a:rPr lang="en-US" sz="2400" dirty="0">
                <a:latin typeface="Times New Roman" panose="02020603050405020304" pitchFamily="18" charset="0"/>
                <a:cs typeface="Times New Roman" panose="02020603050405020304" pitchFamily="18" charset="0"/>
              </a:rPr>
              <a:t>Data can be encrypted in NFC tag which will provide safety to the information stored, if at all host loses personal object.</a:t>
            </a:r>
          </a:p>
        </p:txBody>
      </p:sp>
    </p:spTree>
    <p:extLst>
      <p:ext uri="{BB962C8B-B14F-4D97-AF65-F5344CB8AC3E}">
        <p14:creationId xmlns:p14="http://schemas.microsoft.com/office/powerpoint/2010/main" val="229695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IN" sz="3600" u="sng" dirty="0">
                <a:solidFill>
                  <a:srgbClr val="C00000"/>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idx="1"/>
          </p:nvPr>
        </p:nvSpPr>
        <p:spPr/>
        <p:txBody>
          <a:bodyPr>
            <a:normAutofit fontScale="92500" lnSpcReduction="10000"/>
          </a:bodyPr>
          <a:lstStyle/>
          <a:p>
            <a:pPr marL="0" indent="0">
              <a:buNone/>
            </a:pPr>
            <a:r>
              <a:rPr lang="en-IN" dirty="0"/>
              <a:t>[1]</a:t>
            </a:r>
            <a:r>
              <a:rPr lang="en-IN" dirty="0">
                <a:hlinkClick r:id="rId2"/>
              </a:rPr>
              <a:t>https://www.arduino.cc/datasheets</a:t>
            </a:r>
            <a:endParaRPr lang="en-IN" dirty="0"/>
          </a:p>
          <a:p>
            <a:pPr marL="0" indent="0">
              <a:buNone/>
            </a:pPr>
            <a:r>
              <a:rPr lang="en-IN" dirty="0"/>
              <a:t>[2] </a:t>
            </a:r>
            <a:r>
              <a:rPr lang="en-IN" dirty="0">
                <a:hlinkClick r:id="rId3"/>
              </a:rPr>
              <a:t>https://www.arduino.cc/hardwarespecs</a:t>
            </a:r>
            <a:endParaRPr lang="en-IN" dirty="0"/>
          </a:p>
          <a:p>
            <a:pPr marL="0" indent="0">
              <a:buNone/>
            </a:pPr>
            <a:r>
              <a:rPr lang="en-IN" dirty="0"/>
              <a:t>[3] </a:t>
            </a:r>
            <a:r>
              <a:rPr lang="en-IN" dirty="0">
                <a:hlinkClick r:id="rId4"/>
              </a:rPr>
              <a:t>https://www.augmented.life.com/an2866  </a:t>
            </a:r>
            <a:endParaRPr lang="en-IN" dirty="0"/>
          </a:p>
          <a:p>
            <a:pPr marL="0" indent="0">
              <a:buNone/>
            </a:pPr>
            <a:r>
              <a:rPr lang="en-IN" dirty="0"/>
              <a:t>[4]</a:t>
            </a:r>
            <a:r>
              <a:rPr lang="en-IN" dirty="0">
                <a:hlinkClick r:id="rId5"/>
              </a:rPr>
              <a:t>https://arduino.cc/sofware/package </a:t>
            </a:r>
            <a:endParaRPr lang="en-IN" dirty="0"/>
          </a:p>
          <a:p>
            <a:pPr marL="0" indent="0">
              <a:buNone/>
            </a:pPr>
            <a:r>
              <a:rPr lang="en-IN" dirty="0"/>
              <a:t>[5] </a:t>
            </a:r>
            <a:r>
              <a:rPr lang="en-IN" dirty="0">
                <a:hlinkClick r:id="rId6"/>
              </a:rPr>
              <a:t>www.futurlec.com/LED/LCD20X4.shtml </a:t>
            </a:r>
            <a:endParaRPr lang="en-IN" dirty="0"/>
          </a:p>
          <a:p>
            <a:pPr marL="0" indent="0">
              <a:buNone/>
            </a:pPr>
            <a:r>
              <a:rPr lang="en-IN" dirty="0"/>
              <a:t>[6] </a:t>
            </a:r>
            <a:r>
              <a:rPr lang="en-IN" dirty="0">
                <a:hlinkClick r:id="rId7"/>
              </a:rPr>
              <a:t>http://www.nxp.com/docs/en/data-sheet/MFRC522.pdf </a:t>
            </a:r>
            <a:endParaRPr lang="en-IN" dirty="0"/>
          </a:p>
          <a:p>
            <a:pPr marL="0" indent="0">
              <a:buNone/>
            </a:pPr>
            <a:r>
              <a:rPr lang="en-IN" dirty="0"/>
              <a:t>[7] </a:t>
            </a:r>
            <a:r>
              <a:rPr lang="en-IN" dirty="0">
                <a:hlinkClick r:id="rId8"/>
              </a:rPr>
              <a:t>pdf1.alldatasheet.com/datasheet-pdf/view/531146/NXP/NTAG213.html </a:t>
            </a:r>
            <a:r>
              <a:rPr lang="en-IN" dirty="0"/>
              <a:t>[8]</a:t>
            </a:r>
            <a:r>
              <a:rPr lang="en-IN" dirty="0">
                <a:hlinkClick r:id="rId9"/>
              </a:rPr>
              <a:t>https://www.github.com/NFC </a:t>
            </a:r>
            <a:endParaRPr lang="en-IN" dirty="0"/>
          </a:p>
          <a:p>
            <a:pPr marL="0" indent="0">
              <a:buNone/>
            </a:pPr>
            <a:r>
              <a:rPr lang="en-IN" dirty="0"/>
              <a:t>[9]</a:t>
            </a:r>
            <a:r>
              <a:rPr lang="en-IN" dirty="0">
                <a:hlinkClick r:id="rId10"/>
              </a:rPr>
              <a:t>https://www.ISO.org/NFC </a:t>
            </a:r>
            <a:endParaRPr lang="en-IN" dirty="0"/>
          </a:p>
          <a:p>
            <a:pPr marL="0" indent="0">
              <a:buNone/>
            </a:pPr>
            <a:r>
              <a:rPr lang="en-IN" dirty="0"/>
              <a:t>[10]</a:t>
            </a:r>
            <a:r>
              <a:rPr lang="en-IN" dirty="0">
                <a:hlinkClick r:id="rId11"/>
              </a:rPr>
              <a:t>http://www.ieeexplore.com/NFCreader</a:t>
            </a:r>
            <a:endParaRPr lang="en-IN" dirty="0"/>
          </a:p>
        </p:txBody>
      </p:sp>
    </p:spTree>
    <p:extLst>
      <p:ext uri="{BB962C8B-B14F-4D97-AF65-F5344CB8AC3E}">
        <p14:creationId xmlns:p14="http://schemas.microsoft.com/office/powerpoint/2010/main" val="1284860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a:latin typeface="Times New Roman" panose="02020603050405020304" pitchFamily="18" charset="0"/>
                <a:cs typeface="Times New Roman" panose="02020603050405020304" pitchFamily="18" charset="0"/>
              </a:rPr>
              <a:t> </a:t>
            </a:r>
            <a:r>
              <a:rPr lang="en-US" u="sng" dirty="0">
                <a:solidFill>
                  <a:srgbClr val="C00000"/>
                </a:solidFill>
                <a:latin typeface="Times New Roman" panose="02020603050405020304" pitchFamily="18" charset="0"/>
                <a:cs typeface="Times New Roman" panose="02020603050405020304" pitchFamily="18" charset="0"/>
              </a:rPr>
              <a:t>OBJECTIVES:</a:t>
            </a:r>
            <a:endParaRPr lang="en-IN"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65382"/>
            <a:ext cx="10515600" cy="4351338"/>
          </a:xfrm>
        </p:spPr>
        <p:txBody>
          <a:bodyPr>
            <a:normAutofit/>
          </a:bodyPr>
          <a:lstStyle/>
          <a:p>
            <a:r>
              <a:rPr lang="en-US" sz="2400" dirty="0">
                <a:latin typeface="Times New Roman" panose="02020603050405020304" pitchFamily="18" charset="0"/>
                <a:cs typeface="Times New Roman" panose="02020603050405020304" pitchFamily="18" charset="0"/>
              </a:rPr>
              <a:t>Designing coil on any customized object in which we want to store the information.</a:t>
            </a:r>
          </a:p>
          <a:p>
            <a:r>
              <a:rPr lang="en-US" sz="2400" dirty="0">
                <a:latin typeface="Times New Roman" panose="02020603050405020304" pitchFamily="18" charset="0"/>
                <a:cs typeface="Times New Roman" panose="02020603050405020304" pitchFamily="18" charset="0"/>
              </a:rPr>
              <a:t> Coding of NFC tag using Arduino for storing and sharing the information when required using NFC reader.</a:t>
            </a:r>
          </a:p>
          <a:p>
            <a:r>
              <a:rPr lang="en-US" sz="2400" dirty="0">
                <a:latin typeface="Times New Roman" panose="02020603050405020304" pitchFamily="18" charset="0"/>
                <a:cs typeface="Times New Roman" panose="02020603050405020304" pitchFamily="18" charset="0"/>
              </a:rPr>
              <a:t> Using the object, one can access personal information and it’ll be within reach at all times.</a:t>
            </a:r>
          </a:p>
          <a:p>
            <a:r>
              <a:rPr lang="en-US" sz="2400" dirty="0">
                <a:latin typeface="Times New Roman" panose="02020603050405020304" pitchFamily="18" charset="0"/>
                <a:cs typeface="Times New Roman" panose="02020603050405020304" pitchFamily="18" charset="0"/>
              </a:rPr>
              <a:t> Sharing the information will be possible through simple tap of that object on the NFC reader, NFC tag does not need any power source making it even more accessible.</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7856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u="sng" dirty="0">
                <a:solidFill>
                  <a:srgbClr val="C00000"/>
                </a:solidFill>
                <a:latin typeface="Times New Roman" panose="02020603050405020304" pitchFamily="18" charset="0"/>
                <a:cs typeface="Times New Roman" panose="02020603050405020304" pitchFamily="18" charset="0"/>
              </a:rPr>
              <a:t>INTRODUCTION:</a:t>
            </a:r>
          </a:p>
        </p:txBody>
      </p:sp>
      <p:sp>
        <p:nvSpPr>
          <p:cNvPr id="6" name="Content Placeholder 5"/>
          <p:cNvSpPr>
            <a:spLocks noGrp="1"/>
          </p:cNvSpPr>
          <p:nvPr>
            <p:ph idx="1"/>
          </p:nvPr>
        </p:nvSpPr>
        <p:spPr>
          <a:xfrm>
            <a:off x="838200" y="1997704"/>
            <a:ext cx="10515600" cy="4707206"/>
          </a:xfrm>
        </p:spPr>
        <p:txBody>
          <a:bodyPr>
            <a:normAutofit/>
          </a:bodyPr>
          <a:lstStyle/>
          <a:p>
            <a:r>
              <a:rPr lang="en-US" sz="2400" dirty="0">
                <a:latin typeface="Times New Roman" panose="02020603050405020304" pitchFamily="18" charset="0"/>
                <a:cs typeface="Times New Roman" panose="02020603050405020304" pitchFamily="18" charset="0"/>
              </a:rPr>
              <a:t>Sub technology of RFID is NFC, in RFID far field communication takes place through radio frequency reflectors and antennas. But in NFC, communication takes place through mutual inductance.</a:t>
            </a:r>
          </a:p>
          <a:p>
            <a:r>
              <a:rPr lang="en-US" sz="2400" dirty="0">
                <a:latin typeface="Times New Roman" panose="02020603050405020304" pitchFamily="18" charset="0"/>
                <a:cs typeface="Times New Roman" panose="02020603050405020304" pitchFamily="18" charset="0"/>
              </a:rPr>
              <a:t> NFC is near field communication which is a wireless short-ranged communication system where mutual inductance and load modulation is used for the short-ranged communication to work. </a:t>
            </a:r>
          </a:p>
          <a:p>
            <a:r>
              <a:rPr lang="en-US" sz="2400" dirty="0">
                <a:latin typeface="Times New Roman" panose="02020603050405020304" pitchFamily="18" charset="0"/>
                <a:cs typeface="Times New Roman" panose="02020603050405020304" pitchFamily="18" charset="0"/>
              </a:rPr>
              <a:t>This requires a transmitting device and a receiving device (passive). The information is stored inside an NFC tag from which the information is sent to devices, in which load modulation can be detected.</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052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a:xfrm>
            <a:off x="838200" y="966158"/>
            <a:ext cx="10515600" cy="5210805"/>
          </a:xfrm>
        </p:spPr>
        <p:txBody>
          <a:bodyPr>
            <a:normAutofit lnSpcReduction="10000"/>
          </a:bodyPr>
          <a:lstStyle/>
          <a:p>
            <a:r>
              <a:rPr lang="en-US" dirty="0">
                <a:latin typeface="Times New Roman" panose="02020603050405020304" pitchFamily="18" charset="0"/>
                <a:cs typeface="Times New Roman" panose="02020603050405020304" pitchFamily="18" charset="0"/>
              </a:rPr>
              <a:t>NFC standards cover communications protocols and data exchange formats and are based on existing radio-frequency identification (RFID) standards including ISO/IEC 14443.</a:t>
            </a:r>
          </a:p>
          <a:p>
            <a:r>
              <a:rPr lang="en-US" dirty="0">
                <a:latin typeface="Times New Roman" panose="02020603050405020304" pitchFamily="18" charset="0"/>
                <a:cs typeface="Times New Roman" panose="02020603050405020304" pitchFamily="18" charset="0"/>
              </a:rPr>
              <a:t>The standards include ISO/IEC 18092 and those defined by the NFC Forum. In addition to the NFC Forum, the GSMA group defined a platform for the deployment of GSMA NFC Standards within mobile handsets. GSMA's efforts include Trusted Services Manager, Single Wire Protocol, testing/certification and secure element.</a:t>
            </a:r>
          </a:p>
          <a:p>
            <a:r>
              <a:rPr lang="en-US" dirty="0">
                <a:latin typeface="Times New Roman" panose="02020603050405020304" pitchFamily="18" charset="0"/>
                <a:cs typeface="Times New Roman" panose="02020603050405020304" pitchFamily="18" charset="0"/>
              </a:rPr>
              <a:t>NFC uses inductive coupling between two nearby loops effectively forming an air-core transformer.</a:t>
            </a:r>
          </a:p>
          <a:p>
            <a:r>
              <a:rPr lang="en-US" dirty="0">
                <a:latin typeface="Times New Roman" panose="02020603050405020304" pitchFamily="18" charset="0"/>
                <a:cs typeface="Times New Roman" panose="02020603050405020304" pitchFamily="18" charset="0"/>
              </a:rPr>
              <a:t>Present and anticipated applications include contactless transactions, data exchange and simplified setup of more complex communications such as Wi-Fi.</a:t>
            </a:r>
          </a:p>
          <a:p>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3377765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sz="3600" u="sng" dirty="0">
                <a:solidFill>
                  <a:srgbClr val="C00000"/>
                </a:solidFill>
                <a:latin typeface="Times New Roman" panose="02020603050405020304" pitchFamily="18" charset="0"/>
                <a:cs typeface="Times New Roman" panose="02020603050405020304" pitchFamily="18" charset="0"/>
              </a:rPr>
              <a:t>DESIGN ASPECTS </a:t>
            </a:r>
            <a:r>
              <a:rPr lang="en-IN" u="sng" dirty="0">
                <a:solidFill>
                  <a:srgbClr val="C00000"/>
                </a:solidFill>
                <a:latin typeface="Times New Roman" panose="02020603050405020304" pitchFamily="18" charset="0"/>
                <a:cs typeface="Times New Roman" panose="02020603050405020304" pitchFamily="18" charset="0"/>
              </a:rPr>
              <a:t>:</a:t>
            </a:r>
          </a:p>
        </p:txBody>
      </p:sp>
      <p:sp>
        <p:nvSpPr>
          <p:cNvPr id="7" name="Content Placeholder 6"/>
          <p:cNvSpPr>
            <a:spLocks noGrp="1"/>
          </p:cNvSpPr>
          <p:nvPr>
            <p:ph idx="1"/>
          </p:nvPr>
        </p:nvSpPr>
        <p:spPr/>
        <p:txBody>
          <a:bodyPr/>
          <a:lstStyle/>
          <a:p>
            <a:r>
              <a:rPr lang="en-US" dirty="0">
                <a:latin typeface="Times New Roman" panose="02020603050405020304" pitchFamily="18" charset="0"/>
                <a:cs typeface="Times New Roman" panose="02020603050405020304" pitchFamily="18" charset="0"/>
              </a:rPr>
              <a:t>To achieve the required objectives foresaid , the following hardware parts are utilized in this project :</a:t>
            </a:r>
          </a:p>
          <a:p>
            <a:pPr>
              <a:buFont typeface="Wingdings" panose="05000000000000000000" pitchFamily="2" charset="2"/>
              <a:buChar char="ü"/>
            </a:pPr>
            <a:endParaRPr lang="en-US" dirty="0">
              <a:latin typeface="Times New Roman" panose="02020603050405020304" pitchFamily="18" charset="0"/>
              <a:cs typeface="Times New Roman" panose="02020603050405020304" pitchFamily="18" charset="0"/>
            </a:endParaRP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ARDUINO UNO</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RC522 (NFC READER/WRITER)</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NTAG  213</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LCD DISPLAY (20X4)</a:t>
            </a:r>
          </a:p>
          <a:p>
            <a:pPr>
              <a:buFont typeface="Wingdings" panose="05000000000000000000" pitchFamily="2" charset="2"/>
              <a:buChar char="ü"/>
            </a:pPr>
            <a:r>
              <a:rPr lang="en-US" dirty="0">
                <a:latin typeface="Times New Roman" panose="02020603050405020304" pitchFamily="18" charset="0"/>
                <a:cs typeface="Times New Roman" panose="02020603050405020304" pitchFamily="18" charset="0"/>
              </a:rPr>
              <a:t>PUSH BUTTONS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142631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IN" sz="3600" u="sng" dirty="0">
                <a:solidFill>
                  <a:srgbClr val="C00000"/>
                </a:solidFill>
                <a:latin typeface="Times New Roman" panose="02020603050405020304" pitchFamily="18" charset="0"/>
                <a:cs typeface="Times New Roman" panose="02020603050405020304" pitchFamily="18" charset="0"/>
              </a:rPr>
              <a:t>ARDUINO UNO:</a:t>
            </a:r>
          </a:p>
        </p:txBody>
      </p:sp>
      <p:pic>
        <p:nvPicPr>
          <p:cNvPr id="6" name="Picture 5">
            <a:extLst>
              <a:ext uri="{FF2B5EF4-FFF2-40B4-BE49-F238E27FC236}">
                <a16:creationId xmlns:a16="http://schemas.microsoft.com/office/drawing/2014/main" id="{3A02CE32-1DFD-44A1-B360-3F67F21E38DF}"/>
              </a:ext>
            </a:extLst>
          </p:cNvPr>
          <p:cNvPicPr>
            <a:picLocks noChangeAspect="1"/>
          </p:cNvPicPr>
          <p:nvPr/>
        </p:nvPicPr>
        <p:blipFill>
          <a:blip r:embed="rId2"/>
          <a:stretch>
            <a:fillRect/>
          </a:stretch>
        </p:blipFill>
        <p:spPr>
          <a:xfrm>
            <a:off x="28575" y="1823210"/>
            <a:ext cx="6067425" cy="4210050"/>
          </a:xfrm>
          <a:prstGeom prst="rect">
            <a:avLst/>
          </a:prstGeom>
        </p:spPr>
      </p:pic>
      <p:pic>
        <p:nvPicPr>
          <p:cNvPr id="7" name="Picture Placeholder 4">
            <a:extLst>
              <a:ext uri="{FF2B5EF4-FFF2-40B4-BE49-F238E27FC236}">
                <a16:creationId xmlns:a16="http://schemas.microsoft.com/office/drawing/2014/main" id="{D36D8926-D5D9-4B75-91BB-90D7BEC00FFB}"/>
              </a:ext>
            </a:extLst>
          </p:cNvPr>
          <p:cNvPicPr>
            <a:picLocks noChangeAspect="1"/>
          </p:cNvPicPr>
          <p:nvPr/>
        </p:nvPicPr>
        <p:blipFill>
          <a:blip r:embed="rId3">
            <a:extLst>
              <a:ext uri="{28A0092B-C50C-407E-A947-70E740481C1C}">
                <a14:useLocalDpi xmlns:a14="http://schemas.microsoft.com/office/drawing/2010/main" val="0"/>
              </a:ext>
            </a:extLst>
          </a:blip>
          <a:srcRect l="8340" r="8340"/>
          <a:stretch>
            <a:fillRect/>
          </a:stretch>
        </p:blipFill>
        <p:spPr>
          <a:xfrm>
            <a:off x="7067729" y="1597742"/>
            <a:ext cx="4286071" cy="3678567"/>
          </a:xfrm>
          <a:prstGeom prst="rect">
            <a:avLst/>
          </a:prstGeom>
        </p:spPr>
      </p:pic>
      <p:sp>
        <p:nvSpPr>
          <p:cNvPr id="2" name="TextBox 1">
            <a:extLst>
              <a:ext uri="{FF2B5EF4-FFF2-40B4-BE49-F238E27FC236}">
                <a16:creationId xmlns:a16="http://schemas.microsoft.com/office/drawing/2014/main" id="{71C115E9-6BB5-4D94-80CC-CC335972E5C5}"/>
              </a:ext>
            </a:extLst>
          </p:cNvPr>
          <p:cNvSpPr txBox="1"/>
          <p:nvPr/>
        </p:nvSpPr>
        <p:spPr>
          <a:xfrm>
            <a:off x="6840281" y="5386929"/>
            <a:ext cx="4740965" cy="646331"/>
          </a:xfrm>
          <a:prstGeom prst="rect">
            <a:avLst/>
          </a:prstGeom>
          <a:noFill/>
        </p:spPr>
        <p:txBody>
          <a:bodyPr wrap="square" rtlCol="0">
            <a:spAutoFit/>
          </a:bodyPr>
          <a:lstStyle/>
          <a:p>
            <a:r>
              <a:rPr lang="en-IN" sz="3600" u="sng" dirty="0">
                <a:solidFill>
                  <a:srgbClr val="C00000"/>
                </a:solidFill>
                <a:latin typeface="Times New Roman" panose="02020603050405020304" pitchFamily="18" charset="0"/>
                <a:cs typeface="Times New Roman" panose="02020603050405020304" pitchFamily="18" charset="0"/>
              </a:rPr>
              <a:t>LCD DISPLAY (20x4):</a:t>
            </a:r>
            <a:endParaRPr lang="en-IN" dirty="0"/>
          </a:p>
        </p:txBody>
      </p:sp>
    </p:spTree>
    <p:extLst>
      <p:ext uri="{BB962C8B-B14F-4D97-AF65-F5344CB8AC3E}">
        <p14:creationId xmlns:p14="http://schemas.microsoft.com/office/powerpoint/2010/main" val="41911775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a:extLst>
              <a:ext uri="{FF2B5EF4-FFF2-40B4-BE49-F238E27FC236}">
                <a16:creationId xmlns:a16="http://schemas.microsoft.com/office/drawing/2014/main" id="{FDBEA55F-46EC-423D-A3CE-49CB1D7E1D7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19270" y="1611427"/>
            <a:ext cx="5335011" cy="3635146"/>
          </a:xfrm>
          <a:prstGeom prst="rect">
            <a:avLst/>
          </a:prstGeom>
        </p:spPr>
      </p:pic>
      <p:sp>
        <p:nvSpPr>
          <p:cNvPr id="5" name="TextBox 4">
            <a:extLst>
              <a:ext uri="{FF2B5EF4-FFF2-40B4-BE49-F238E27FC236}">
                <a16:creationId xmlns:a16="http://schemas.microsoft.com/office/drawing/2014/main" id="{7AA85830-1A22-4B9B-A752-6A10CE1E7A16}"/>
              </a:ext>
            </a:extLst>
          </p:cNvPr>
          <p:cNvSpPr txBox="1"/>
          <p:nvPr/>
        </p:nvSpPr>
        <p:spPr>
          <a:xfrm>
            <a:off x="1033670" y="742122"/>
            <a:ext cx="3636958" cy="646331"/>
          </a:xfrm>
          <a:prstGeom prst="rect">
            <a:avLst/>
          </a:prstGeom>
          <a:noFill/>
        </p:spPr>
        <p:txBody>
          <a:bodyPr wrap="none" rtlCol="0">
            <a:spAutoFit/>
          </a:bodyPr>
          <a:lstStyle/>
          <a:p>
            <a:r>
              <a:rPr lang="en-US" sz="3600" u="sng" dirty="0">
                <a:solidFill>
                  <a:srgbClr val="C00000"/>
                </a:solidFill>
                <a:latin typeface="Times New Roman" panose="02020603050405020304" pitchFamily="18" charset="0"/>
                <a:cs typeface="Times New Roman" panose="02020603050405020304" pitchFamily="18" charset="0"/>
              </a:rPr>
              <a:t>R</a:t>
            </a:r>
            <a:r>
              <a:rPr lang="en-IN" sz="3600" u="sng" dirty="0">
                <a:solidFill>
                  <a:srgbClr val="C00000"/>
                </a:solidFill>
                <a:latin typeface="Times New Roman" panose="02020603050405020304" pitchFamily="18" charset="0"/>
                <a:cs typeface="Times New Roman" panose="02020603050405020304" pitchFamily="18" charset="0"/>
              </a:rPr>
              <a:t>C 522 PIN OUT:</a:t>
            </a:r>
            <a:endParaRPr lang="en-IN" sz="3600" dirty="0"/>
          </a:p>
        </p:txBody>
      </p:sp>
      <p:pic>
        <p:nvPicPr>
          <p:cNvPr id="6" name="Picture 5">
            <a:extLst>
              <a:ext uri="{FF2B5EF4-FFF2-40B4-BE49-F238E27FC236}">
                <a16:creationId xmlns:a16="http://schemas.microsoft.com/office/drawing/2014/main" id="{9E25EF46-17DA-442D-B882-F95A2E4B19C6}"/>
              </a:ext>
            </a:extLst>
          </p:cNvPr>
          <p:cNvPicPr/>
          <p:nvPr/>
        </p:nvPicPr>
        <p:blipFill>
          <a:blip r:embed="rId3">
            <a:extLst>
              <a:ext uri="{28A0092B-C50C-407E-A947-70E740481C1C}">
                <a14:useLocalDpi xmlns:a14="http://schemas.microsoft.com/office/drawing/2010/main" val="0"/>
              </a:ext>
            </a:extLst>
          </a:blip>
          <a:stretch>
            <a:fillRect/>
          </a:stretch>
        </p:blipFill>
        <p:spPr>
          <a:xfrm>
            <a:off x="5454281" y="2487764"/>
            <a:ext cx="6297664" cy="1882471"/>
          </a:xfrm>
          <a:prstGeom prst="rect">
            <a:avLst/>
          </a:prstGeom>
        </p:spPr>
      </p:pic>
      <p:sp>
        <p:nvSpPr>
          <p:cNvPr id="10" name="TextBox 9">
            <a:extLst>
              <a:ext uri="{FF2B5EF4-FFF2-40B4-BE49-F238E27FC236}">
                <a16:creationId xmlns:a16="http://schemas.microsoft.com/office/drawing/2014/main" id="{958236BA-F31E-4A66-992C-B376C52FA2FC}"/>
              </a:ext>
            </a:extLst>
          </p:cNvPr>
          <p:cNvSpPr txBox="1"/>
          <p:nvPr/>
        </p:nvSpPr>
        <p:spPr>
          <a:xfrm>
            <a:off x="6416933" y="4208240"/>
            <a:ext cx="5335012" cy="1200329"/>
          </a:xfrm>
          <a:prstGeom prst="rect">
            <a:avLst/>
          </a:prstGeom>
          <a:noFill/>
        </p:spPr>
        <p:txBody>
          <a:bodyPr wrap="square">
            <a:spAutoFit/>
          </a:bodyPr>
          <a:lstStyle/>
          <a:p>
            <a:r>
              <a:rPr lang="en-US" sz="3600" u="sng" dirty="0">
                <a:solidFill>
                  <a:srgbClr val="C00000"/>
                </a:solidFill>
                <a:latin typeface="Times New Roman" panose="02020603050405020304" pitchFamily="18" charset="0"/>
                <a:cs typeface="Times New Roman" panose="02020603050405020304" pitchFamily="18" charset="0"/>
              </a:rPr>
              <a:t>NFC READER BLOCK DIAGRAM</a:t>
            </a:r>
            <a:r>
              <a:rPr lang="en-IN" sz="3600" u="sng" dirty="0">
                <a:solidFill>
                  <a:srgbClr val="C00000"/>
                </a:solidFill>
                <a:latin typeface="Times New Roman" panose="02020603050405020304" pitchFamily="18" charset="0"/>
                <a:cs typeface="Times New Roman" panose="02020603050405020304" pitchFamily="18" charset="0"/>
              </a:rPr>
              <a:t>:</a:t>
            </a:r>
            <a:endParaRPr lang="en-IN" sz="3600" dirty="0"/>
          </a:p>
        </p:txBody>
      </p:sp>
    </p:spTree>
    <p:extLst>
      <p:ext uri="{BB962C8B-B14F-4D97-AF65-F5344CB8AC3E}">
        <p14:creationId xmlns:p14="http://schemas.microsoft.com/office/powerpoint/2010/main" val="1782719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NFC Tag On Metal Smartrac Circus NXP NTAG 213 | Dipole">
            <a:extLst>
              <a:ext uri="{FF2B5EF4-FFF2-40B4-BE49-F238E27FC236}">
                <a16:creationId xmlns:a16="http://schemas.microsoft.com/office/drawing/2014/main" id="{A47B4C6A-DEC5-4403-9BC0-D1A2662CB18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48746" y="1077007"/>
            <a:ext cx="4055167" cy="24796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3BCEAB-6446-4BED-BBA0-01A723611671}"/>
              </a:ext>
            </a:extLst>
          </p:cNvPr>
          <p:cNvPicPr>
            <a:picLocks noChangeAspect="1"/>
          </p:cNvPicPr>
          <p:nvPr/>
        </p:nvPicPr>
        <p:blipFill rotWithShape="1">
          <a:blip r:embed="rId3">
            <a:extLst>
              <a:ext uri="{28A0092B-C50C-407E-A947-70E740481C1C}">
                <a14:useLocalDpi xmlns:a14="http://schemas.microsoft.com/office/drawing/2010/main" val="0"/>
              </a:ext>
            </a:extLst>
          </a:blip>
          <a:srcRect l="22447" t="16960" r="27094"/>
          <a:stretch/>
        </p:blipFill>
        <p:spPr>
          <a:xfrm>
            <a:off x="7388088" y="1312727"/>
            <a:ext cx="2531165" cy="2116273"/>
          </a:xfrm>
          <a:prstGeom prst="rect">
            <a:avLst/>
          </a:prstGeom>
        </p:spPr>
      </p:pic>
      <p:sp>
        <p:nvSpPr>
          <p:cNvPr id="7" name="TextBox 6">
            <a:extLst>
              <a:ext uri="{FF2B5EF4-FFF2-40B4-BE49-F238E27FC236}">
                <a16:creationId xmlns:a16="http://schemas.microsoft.com/office/drawing/2014/main" id="{1B83494F-8BC2-419C-BADB-0FFF5377C604}"/>
              </a:ext>
            </a:extLst>
          </p:cNvPr>
          <p:cNvSpPr txBox="1"/>
          <p:nvPr/>
        </p:nvSpPr>
        <p:spPr>
          <a:xfrm>
            <a:off x="6950768" y="535256"/>
            <a:ext cx="3710607" cy="646331"/>
          </a:xfrm>
          <a:prstGeom prst="rect">
            <a:avLst/>
          </a:prstGeom>
          <a:noFill/>
        </p:spPr>
        <p:txBody>
          <a:bodyPr wrap="square">
            <a:spAutoFit/>
          </a:bodyPr>
          <a:lstStyle/>
          <a:p>
            <a:r>
              <a:rPr lang="en-US" sz="3600" u="sng" dirty="0">
                <a:solidFill>
                  <a:srgbClr val="C00000"/>
                </a:solidFill>
                <a:latin typeface="Times New Roman" panose="02020603050405020304" pitchFamily="18" charset="0"/>
                <a:cs typeface="Times New Roman" panose="02020603050405020304" pitchFamily="18" charset="0"/>
              </a:rPr>
              <a:t>PUSH SWITCH:</a:t>
            </a:r>
            <a:endParaRPr lang="en-IN" sz="3600" dirty="0"/>
          </a:p>
        </p:txBody>
      </p:sp>
      <p:sp>
        <p:nvSpPr>
          <p:cNvPr id="9" name="TextBox 8">
            <a:extLst>
              <a:ext uri="{FF2B5EF4-FFF2-40B4-BE49-F238E27FC236}">
                <a16:creationId xmlns:a16="http://schemas.microsoft.com/office/drawing/2014/main" id="{85BFC246-ED43-46C8-9599-4ED8285B3120}"/>
              </a:ext>
            </a:extLst>
          </p:cNvPr>
          <p:cNvSpPr txBox="1"/>
          <p:nvPr/>
        </p:nvSpPr>
        <p:spPr>
          <a:xfrm>
            <a:off x="748747" y="535257"/>
            <a:ext cx="3896138" cy="646331"/>
          </a:xfrm>
          <a:prstGeom prst="rect">
            <a:avLst/>
          </a:prstGeom>
          <a:noFill/>
        </p:spPr>
        <p:txBody>
          <a:bodyPr wrap="square">
            <a:spAutoFit/>
          </a:bodyPr>
          <a:lstStyle/>
          <a:p>
            <a:r>
              <a:rPr lang="en-US" sz="3600" u="sng" dirty="0">
                <a:solidFill>
                  <a:srgbClr val="C00000"/>
                </a:solidFill>
                <a:latin typeface="Times New Roman" panose="02020603050405020304" pitchFamily="18" charset="0"/>
                <a:cs typeface="Times New Roman" panose="02020603050405020304" pitchFamily="18" charset="0"/>
              </a:rPr>
              <a:t>NTAG 213:</a:t>
            </a:r>
            <a:endParaRPr lang="en-IN" sz="3600" dirty="0"/>
          </a:p>
        </p:txBody>
      </p:sp>
      <p:pic>
        <p:nvPicPr>
          <p:cNvPr id="12" name="Picture 11">
            <a:extLst>
              <a:ext uri="{FF2B5EF4-FFF2-40B4-BE49-F238E27FC236}">
                <a16:creationId xmlns:a16="http://schemas.microsoft.com/office/drawing/2014/main" id="{F27B58C5-E9EC-4EBC-8C3A-6DAA5F050261}"/>
              </a:ext>
            </a:extLst>
          </p:cNvPr>
          <p:cNvPicPr/>
          <p:nvPr/>
        </p:nvPicPr>
        <p:blipFill rotWithShape="1">
          <a:blip r:embed="rId4" cstate="print">
            <a:extLst>
              <a:ext uri="{28A0092B-C50C-407E-A947-70E740481C1C}">
                <a14:useLocalDpi xmlns:a14="http://schemas.microsoft.com/office/drawing/2010/main" val="0"/>
              </a:ext>
            </a:extLst>
          </a:blip>
          <a:srcRect l="10337" t="3338" r="9600" b="19771"/>
          <a:stretch/>
        </p:blipFill>
        <p:spPr>
          <a:xfrm>
            <a:off x="2537792" y="3556619"/>
            <a:ext cx="6268279" cy="2479612"/>
          </a:xfrm>
          <a:prstGeom prst="rect">
            <a:avLst/>
          </a:prstGeom>
          <a:ln>
            <a:noFill/>
          </a:ln>
          <a:effectLst>
            <a:softEdge rad="112500"/>
          </a:effectLst>
        </p:spPr>
      </p:pic>
      <p:sp>
        <p:nvSpPr>
          <p:cNvPr id="11" name="TextBox 10">
            <a:extLst>
              <a:ext uri="{FF2B5EF4-FFF2-40B4-BE49-F238E27FC236}">
                <a16:creationId xmlns:a16="http://schemas.microsoft.com/office/drawing/2014/main" id="{2219E3BA-BEF9-445D-B3F5-07964C9C1AD3}"/>
              </a:ext>
            </a:extLst>
          </p:cNvPr>
          <p:cNvSpPr txBox="1"/>
          <p:nvPr/>
        </p:nvSpPr>
        <p:spPr>
          <a:xfrm>
            <a:off x="1981200" y="6036231"/>
            <a:ext cx="8229600" cy="646331"/>
          </a:xfrm>
          <a:prstGeom prst="rect">
            <a:avLst/>
          </a:prstGeom>
          <a:noFill/>
        </p:spPr>
        <p:txBody>
          <a:bodyPr wrap="square" rtlCol="0">
            <a:spAutoFit/>
          </a:bodyPr>
          <a:lstStyle/>
          <a:p>
            <a:pPr algn="ctr"/>
            <a:r>
              <a:rPr lang="en-US" sz="3600" u="sng" dirty="0">
                <a:solidFill>
                  <a:srgbClr val="C00000"/>
                </a:solidFill>
                <a:latin typeface="Times New Roman" panose="02020603050405020304" pitchFamily="18" charset="0"/>
                <a:cs typeface="Times New Roman" panose="02020603050405020304" pitchFamily="18" charset="0"/>
              </a:rPr>
              <a:t>Block diagram of NFC tag:</a:t>
            </a:r>
            <a:endParaRPr lang="en-IN" sz="3600" u="sng"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06299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1016</TotalTime>
  <Words>2183</Words>
  <Application>Microsoft Office PowerPoint</Application>
  <PresentationFormat>Widescreen</PresentationFormat>
  <Paragraphs>169</Paragraphs>
  <Slides>24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IMPLEMENTATION OF NFC ON WEARABLE OBJECTS   Under the guidance of Dr. B. N. Bhandari Professor of ECE Department   </vt:lpstr>
      <vt:lpstr>PROJECT AIM: </vt:lpstr>
      <vt:lpstr> OBJECTIVES:</vt:lpstr>
      <vt:lpstr>INTRODUCTION:</vt:lpstr>
      <vt:lpstr>PowerPoint Presentation</vt:lpstr>
      <vt:lpstr>DESIGN ASPECTS :</vt:lpstr>
      <vt:lpstr>ARDUINO UNO:</vt:lpstr>
      <vt:lpstr>PowerPoint Presentation</vt:lpstr>
      <vt:lpstr>PowerPoint Presentation</vt:lpstr>
      <vt:lpstr>RFID RC 522 NFC READER:</vt:lpstr>
      <vt:lpstr>PowerPoint Presentation</vt:lpstr>
      <vt:lpstr>Simulation of NFC tag:</vt:lpstr>
      <vt:lpstr>PowerPoint Presentation</vt:lpstr>
      <vt:lpstr>PowerPoint Presentation</vt:lpstr>
      <vt:lpstr>FREQUENCY SELECTION:</vt:lpstr>
      <vt:lpstr>PowerPoint Presentation</vt:lpstr>
      <vt:lpstr>NFC READER DESIGN:</vt:lpstr>
      <vt:lpstr>PowerPoint Presentation</vt:lpstr>
      <vt:lpstr>RESULTS:</vt:lpstr>
      <vt:lpstr>PowerPoint Presentation</vt:lpstr>
      <vt:lpstr>PowerPoint Presentation</vt:lpstr>
      <vt:lpstr>CONCLUSION:</vt:lpstr>
      <vt:lpstr>FUTURE SCOPE:</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IMPLEMENTATION OF NFC ON WEARABLE OBJECTS  Under the esteemed guidance of Dr. B. N. Bhandari Professor of ECE Department</dc:title>
  <dc:creator>Anirudh Madiraju</dc:creator>
  <cp:lastModifiedBy>L V RAGHAVA SUDHEER D</cp:lastModifiedBy>
  <cp:revision>56</cp:revision>
  <dcterms:created xsi:type="dcterms:W3CDTF">2021-04-17T13:52:41Z</dcterms:created>
  <dcterms:modified xsi:type="dcterms:W3CDTF">2021-04-20T13:02:31Z</dcterms:modified>
</cp:coreProperties>
</file>